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7"/>
    <p:restoredTop sz="63555" autoAdjust="0"/>
  </p:normalViewPr>
  <p:slideViewPr>
    <p:cSldViewPr snapToGrid="0" snapToObjects="1">
      <p:cViewPr varScale="1">
        <p:scale>
          <a:sx n="47" d="100"/>
          <a:sy n="47" d="100"/>
        </p:scale>
        <p:origin x="139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E3B876-31D4-954E-9F2F-24156B231C25}" type="datetimeFigureOut">
              <a:rPr lang="de-DE" smtClean="0"/>
              <a:pPr/>
              <a:t>29.05.2018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0BD52-C54C-3B4E-92B3-25EA3BDAF752}" type="slidenum">
              <a:rPr lang="de-DE" smtClean="0"/>
              <a:pPr/>
              <a:t>‹Nr.›</a:t>
            </a:fld>
            <a:endParaRPr lang="de-DE"/>
          </a:p>
        </p:txBody>
      </p:sp>
    </p:spTree>
    <p:extLst>
      <p:ext uri="{BB962C8B-B14F-4D97-AF65-F5344CB8AC3E}">
        <p14:creationId xmlns:p14="http://schemas.microsoft.com/office/powerpoint/2010/main" val="714492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Stell dich kurz vor:</a:t>
            </a:r>
          </a:p>
          <a:p>
            <a:r>
              <a:rPr lang="de-DE" b="1" dirty="0" smtClean="0"/>
              <a:t>Wie heißt du?</a:t>
            </a:r>
          </a:p>
          <a:p>
            <a:r>
              <a:rPr lang="de-DE" b="1" dirty="0" smtClean="0"/>
              <a:t>Wie alt bist du?</a:t>
            </a:r>
          </a:p>
          <a:p>
            <a:r>
              <a:rPr lang="de-DE" b="1" dirty="0" smtClean="0"/>
              <a:t>Machst</a:t>
            </a:r>
            <a:r>
              <a:rPr lang="de-DE" b="1" baseline="0" dirty="0" smtClean="0"/>
              <a:t> du gerade ein Freiwilliges Soziales Jahr oder einen Bundesfreiwilligendienst</a:t>
            </a:r>
            <a:r>
              <a:rPr lang="de-DE" b="1" baseline="0" dirty="0" smtClean="0"/>
              <a:t>?</a:t>
            </a:r>
          </a:p>
          <a:p>
            <a:r>
              <a:rPr lang="de-DE" b="0" baseline="0" dirty="0" smtClean="0"/>
              <a:t>(Der Unterschied zwischen einem FSJ und BFD ist der, dass ein FSJ immer im sozialen Bereich sein muss. Der BFD kann soziale Tätigkeiten als Schwerpunkt haben, aber auch in der Verwaltung oder im Handwerk.)</a:t>
            </a:r>
            <a:endParaRPr lang="de-DE" b="0" baseline="0" dirty="0" smtClean="0"/>
          </a:p>
          <a:p>
            <a:r>
              <a:rPr lang="de-DE" b="1" baseline="0" dirty="0" smtClean="0"/>
              <a:t>Wo machst du deinen Dienst?</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0770BD52-C54C-3B4E-92B3-25EA3BDAF752}" type="slidenum">
              <a:rPr lang="de-DE" smtClean="0"/>
              <a:pPr/>
              <a:t>1</a:t>
            </a:fld>
            <a:endParaRPr lang="de-DE"/>
          </a:p>
        </p:txBody>
      </p:sp>
    </p:spTree>
    <p:extLst>
      <p:ext uri="{BB962C8B-B14F-4D97-AF65-F5344CB8AC3E}">
        <p14:creationId xmlns:p14="http://schemas.microsoft.com/office/powerpoint/2010/main" val="962836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sind nicht alle Träger von Freiwilligendiensten.</a:t>
            </a:r>
          </a:p>
          <a:p>
            <a:r>
              <a:rPr lang="de-DE" dirty="0" smtClean="0"/>
              <a:t>Auf</a:t>
            </a:r>
            <a:r>
              <a:rPr lang="de-DE" baseline="0" dirty="0" smtClean="0"/>
              <a:t> der kommenden Folie finden sich Internet-Seiten, auf denen ihr mehr Informationen finden könnt.</a:t>
            </a:r>
            <a:endParaRPr lang="de-DE" dirty="0"/>
          </a:p>
        </p:txBody>
      </p:sp>
      <p:sp>
        <p:nvSpPr>
          <p:cNvPr id="4" name="Foliennummernplatzhalter 3"/>
          <p:cNvSpPr>
            <a:spLocks noGrp="1"/>
          </p:cNvSpPr>
          <p:nvPr>
            <p:ph type="sldNum" sz="quarter" idx="10"/>
          </p:nvPr>
        </p:nvSpPr>
        <p:spPr/>
        <p:txBody>
          <a:bodyPr/>
          <a:lstStyle/>
          <a:p>
            <a:fld id="{0770BD52-C54C-3B4E-92B3-25EA3BDAF752}" type="slidenum">
              <a:rPr lang="de-DE" smtClean="0"/>
              <a:pPr/>
              <a:t>10</a:t>
            </a:fld>
            <a:endParaRPr lang="de-DE"/>
          </a:p>
        </p:txBody>
      </p:sp>
    </p:spTree>
    <p:extLst>
      <p:ext uri="{BB962C8B-B14F-4D97-AF65-F5344CB8AC3E}">
        <p14:creationId xmlns:p14="http://schemas.microsoft.com/office/powerpoint/2010/main" val="248746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770BD52-C54C-3B4E-92B3-25EA3BDAF752}" type="slidenum">
              <a:rPr lang="de-DE" smtClean="0"/>
              <a:pPr/>
              <a:t>11</a:t>
            </a:fld>
            <a:endParaRPr lang="de-DE"/>
          </a:p>
        </p:txBody>
      </p:sp>
    </p:spTree>
    <p:extLst>
      <p:ext uri="{BB962C8B-B14F-4D97-AF65-F5344CB8AC3E}">
        <p14:creationId xmlns:p14="http://schemas.microsoft.com/office/powerpoint/2010/main" val="189842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Ehrenamtlichen sind oft alte Freiwilligendienstleistende.</a:t>
            </a:r>
          </a:p>
          <a:p>
            <a:endParaRPr lang="de-DE" b="1" dirty="0" smtClean="0"/>
          </a:p>
          <a:p>
            <a:r>
              <a:rPr lang="de-DE" b="1" dirty="0" smtClean="0"/>
              <a:t>Wenn</a:t>
            </a:r>
            <a:r>
              <a:rPr lang="de-DE" b="1" baseline="0" dirty="0" smtClean="0"/>
              <a:t> du magst, kannst du noch berichten, wie das Verhältnis zwischen den Teamer*innen und Teilnehmenden auf den Seminaren ist.</a:t>
            </a:r>
            <a:endParaRPr lang="de-DE" b="1" dirty="0"/>
          </a:p>
        </p:txBody>
      </p:sp>
      <p:sp>
        <p:nvSpPr>
          <p:cNvPr id="4" name="Foliennummernplatzhalter 3"/>
          <p:cNvSpPr>
            <a:spLocks noGrp="1"/>
          </p:cNvSpPr>
          <p:nvPr>
            <p:ph type="sldNum" sz="quarter" idx="10"/>
          </p:nvPr>
        </p:nvSpPr>
        <p:spPr/>
        <p:txBody>
          <a:bodyPr/>
          <a:lstStyle/>
          <a:p>
            <a:fld id="{0770BD52-C54C-3B4E-92B3-25EA3BDAF752}" type="slidenum">
              <a:rPr lang="de-DE" smtClean="0"/>
              <a:pPr/>
              <a:t>12</a:t>
            </a:fld>
            <a:endParaRPr lang="de-DE"/>
          </a:p>
        </p:txBody>
      </p:sp>
    </p:spTree>
    <p:extLst>
      <p:ext uri="{BB962C8B-B14F-4D97-AF65-F5344CB8AC3E}">
        <p14:creationId xmlns:p14="http://schemas.microsoft.com/office/powerpoint/2010/main" val="19935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770BD52-C54C-3B4E-92B3-25EA3BDAF752}" type="slidenum">
              <a:rPr lang="de-DE" smtClean="0"/>
              <a:pPr/>
              <a:t>13</a:t>
            </a:fld>
            <a:endParaRPr lang="de-DE"/>
          </a:p>
        </p:txBody>
      </p:sp>
    </p:spTree>
    <p:extLst>
      <p:ext uri="{BB962C8B-B14F-4D97-AF65-F5344CB8AC3E}">
        <p14:creationId xmlns:p14="http://schemas.microsoft.com/office/powerpoint/2010/main" val="101208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Gerne Kontakt aufnehmen, wenn die</a:t>
            </a:r>
            <a:r>
              <a:rPr lang="de-DE" baseline="0" dirty="0" smtClean="0"/>
              <a:t> Teilnehmenden Fragen haben oder einen Freiwilligendienst </a:t>
            </a:r>
            <a:r>
              <a:rPr lang="de-DE" baseline="0" smtClean="0"/>
              <a:t>machen möchten.</a:t>
            </a:r>
            <a:endParaRPr lang="de-DE"/>
          </a:p>
        </p:txBody>
      </p:sp>
      <p:sp>
        <p:nvSpPr>
          <p:cNvPr id="4" name="Foliennummernplatzhalter 3"/>
          <p:cNvSpPr>
            <a:spLocks noGrp="1"/>
          </p:cNvSpPr>
          <p:nvPr>
            <p:ph type="sldNum" sz="quarter" idx="10"/>
          </p:nvPr>
        </p:nvSpPr>
        <p:spPr/>
        <p:txBody>
          <a:bodyPr/>
          <a:lstStyle/>
          <a:p>
            <a:fld id="{0770BD52-C54C-3B4E-92B3-25EA3BDAF752}" type="slidenum">
              <a:rPr lang="de-DE" smtClean="0"/>
              <a:pPr/>
              <a:t>14</a:t>
            </a:fld>
            <a:endParaRPr lang="de-DE"/>
          </a:p>
        </p:txBody>
      </p:sp>
    </p:spTree>
    <p:extLst>
      <p:ext uri="{BB962C8B-B14F-4D97-AF65-F5344CB8AC3E}">
        <p14:creationId xmlns:p14="http://schemas.microsoft.com/office/powerpoint/2010/main" val="3463969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Bildungs- und Orientierungsjahr: Die gesetzliche</a:t>
            </a:r>
            <a:r>
              <a:rPr lang="de-DE" baseline="0" dirty="0" smtClean="0"/>
              <a:t> Grundlage beschreibt das FSJ und den BFD als ein Bildungs- und Orientierungsjahr</a:t>
            </a:r>
          </a:p>
          <a:p>
            <a:r>
              <a:rPr lang="de-DE" baseline="0" dirty="0" smtClean="0"/>
              <a:t>Es setzt sich zusammen aus der Arbeit in den Einsatzstellen und den Seminaren.</a:t>
            </a:r>
            <a:endParaRPr lang="de-DE" dirty="0"/>
          </a:p>
        </p:txBody>
      </p:sp>
      <p:sp>
        <p:nvSpPr>
          <p:cNvPr id="4" name="Foliennummernplatzhalter 3"/>
          <p:cNvSpPr>
            <a:spLocks noGrp="1"/>
          </p:cNvSpPr>
          <p:nvPr>
            <p:ph type="sldNum" sz="quarter" idx="10"/>
          </p:nvPr>
        </p:nvSpPr>
        <p:spPr/>
        <p:txBody>
          <a:bodyPr/>
          <a:lstStyle/>
          <a:p>
            <a:fld id="{0770BD52-C54C-3B4E-92B3-25EA3BDAF752}" type="slidenum">
              <a:rPr lang="de-DE" smtClean="0"/>
              <a:pPr/>
              <a:t>2</a:t>
            </a:fld>
            <a:endParaRPr lang="de-DE"/>
          </a:p>
        </p:txBody>
      </p:sp>
    </p:spTree>
    <p:extLst>
      <p:ext uri="{BB962C8B-B14F-4D97-AF65-F5344CB8AC3E}">
        <p14:creationId xmlns:p14="http://schemas.microsoft.com/office/powerpoint/2010/main" val="189133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Wo kann man ein</a:t>
            </a:r>
            <a:r>
              <a:rPr lang="de-DE" baseline="0" dirty="0" smtClean="0"/>
              <a:t> Freiwilligendienst machen? </a:t>
            </a:r>
          </a:p>
          <a:p>
            <a:r>
              <a:rPr lang="de-DE" baseline="0" dirty="0" smtClean="0"/>
              <a:t>Es gibt verschiedene Bereiche in denen man einen Freiwilligendienst machen kann.</a:t>
            </a:r>
          </a:p>
          <a:p>
            <a:r>
              <a:rPr lang="de-DE" baseline="0" dirty="0" smtClean="0"/>
              <a:t>Beim Jugendwerk der AWO sind diese immer im sozialen Bereich. Also in Kitas, Altenpflegeeinrichtungen, Bürgerzentren, Kliniken, Jugendtreffs, Wohngruppen und vielen anderen.</a:t>
            </a:r>
            <a:endParaRPr lang="de-DE" dirty="0"/>
          </a:p>
        </p:txBody>
      </p:sp>
      <p:sp>
        <p:nvSpPr>
          <p:cNvPr id="4" name="Foliennummernplatzhalter 3"/>
          <p:cNvSpPr>
            <a:spLocks noGrp="1"/>
          </p:cNvSpPr>
          <p:nvPr>
            <p:ph type="sldNum" sz="quarter" idx="10"/>
          </p:nvPr>
        </p:nvSpPr>
        <p:spPr/>
        <p:txBody>
          <a:bodyPr/>
          <a:lstStyle/>
          <a:p>
            <a:fld id="{0770BD52-C54C-3B4E-92B3-25EA3BDAF752}" type="slidenum">
              <a:rPr lang="de-DE" smtClean="0"/>
              <a:pPr/>
              <a:t>3</a:t>
            </a:fld>
            <a:endParaRPr lang="de-DE"/>
          </a:p>
        </p:txBody>
      </p:sp>
    </p:spTree>
    <p:extLst>
      <p:ext uri="{BB962C8B-B14F-4D97-AF65-F5344CB8AC3E}">
        <p14:creationId xmlns:p14="http://schemas.microsoft.com/office/powerpoint/2010/main" val="56199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Berichte gerne nun von deiner Arbeit in deiner Einsatzstelle:</a:t>
            </a:r>
          </a:p>
          <a:p>
            <a:pPr marL="171450" indent="-171450">
              <a:buFontTx/>
              <a:buChar char="-"/>
            </a:pPr>
            <a:r>
              <a:rPr lang="de-DE" b="1" dirty="0" smtClean="0"/>
              <a:t>Wie bist du auf die Idee gekommen ein FSJ oder BFD zu machen?</a:t>
            </a:r>
          </a:p>
          <a:p>
            <a:pPr marL="171450" indent="-171450">
              <a:buFontTx/>
              <a:buChar char="-"/>
            </a:pPr>
            <a:r>
              <a:rPr lang="de-DE" b="1" dirty="0" smtClean="0"/>
              <a:t>Wie</a:t>
            </a:r>
            <a:r>
              <a:rPr lang="de-DE" b="1" baseline="0" dirty="0" smtClean="0"/>
              <a:t> schaut dein Tag dort aus? Was sind deine Aufgaben?</a:t>
            </a:r>
          </a:p>
          <a:p>
            <a:pPr marL="171450" indent="-171450">
              <a:buFontTx/>
              <a:buChar char="-"/>
            </a:pPr>
            <a:endParaRPr lang="de-DE" baseline="0" dirty="0" smtClean="0"/>
          </a:p>
          <a:p>
            <a:pPr marL="0" indent="0">
              <a:buFontTx/>
              <a:buNone/>
            </a:pPr>
            <a:r>
              <a:rPr lang="de-DE" baseline="0" dirty="0" smtClean="0"/>
              <a:t>Weitere Infos:</a:t>
            </a:r>
          </a:p>
          <a:p>
            <a:pPr marL="0" indent="0">
              <a:buFontTx/>
              <a:buNone/>
            </a:pPr>
            <a:r>
              <a:rPr lang="de-DE" baseline="0" dirty="0" smtClean="0"/>
              <a:t>Im FSJ und BFD unter 27 Jahren arbeitet man Vollzeit in den Einsatzstellen (35-40 Stunden/ Woche).</a:t>
            </a:r>
          </a:p>
          <a:p>
            <a:pPr marL="0" indent="0">
              <a:buFontTx/>
              <a:buNone/>
            </a:pPr>
            <a:r>
              <a:rPr lang="de-DE" baseline="0" dirty="0" smtClean="0"/>
              <a:t>Man hat den gleichen Anspruch auf Urlaub wie die anderen </a:t>
            </a:r>
            <a:r>
              <a:rPr lang="de-DE" baseline="0" dirty="0" err="1" smtClean="0"/>
              <a:t>Abeitnehmer</a:t>
            </a:r>
            <a:r>
              <a:rPr lang="de-DE" baseline="0" dirty="0" smtClean="0"/>
              <a:t>*innen.</a:t>
            </a:r>
          </a:p>
          <a:p>
            <a:pPr marL="0" indent="0">
              <a:buFontTx/>
              <a:buNone/>
            </a:pPr>
            <a:endParaRPr lang="de-DE" baseline="0" dirty="0" smtClean="0"/>
          </a:p>
          <a:p>
            <a:pPr marL="0" indent="0">
              <a:buFontTx/>
              <a:buNone/>
            </a:pPr>
            <a:r>
              <a:rPr lang="de-DE" b="1" baseline="0" dirty="0" smtClean="0"/>
              <a:t>- Berichte doch gerne von deiner Anleitung vor Ort.  Du kannst zum Beispiel von der Einarbeitungszeit erzählen oder von den Reflexionsgesprächen mit deiner Anleitung.</a:t>
            </a:r>
            <a:endParaRPr lang="de-DE" b="1" dirty="0"/>
          </a:p>
        </p:txBody>
      </p:sp>
      <p:sp>
        <p:nvSpPr>
          <p:cNvPr id="4" name="Foliennummernplatzhalter 3"/>
          <p:cNvSpPr>
            <a:spLocks noGrp="1"/>
          </p:cNvSpPr>
          <p:nvPr>
            <p:ph type="sldNum" sz="quarter" idx="10"/>
          </p:nvPr>
        </p:nvSpPr>
        <p:spPr/>
        <p:txBody>
          <a:bodyPr/>
          <a:lstStyle/>
          <a:p>
            <a:fld id="{0770BD52-C54C-3B4E-92B3-25EA3BDAF752}" type="slidenum">
              <a:rPr lang="de-DE" smtClean="0"/>
              <a:pPr/>
              <a:t>4</a:t>
            </a:fld>
            <a:endParaRPr lang="de-DE"/>
          </a:p>
        </p:txBody>
      </p:sp>
    </p:spTree>
    <p:extLst>
      <p:ext uri="{BB962C8B-B14F-4D97-AF65-F5344CB8AC3E}">
        <p14:creationId xmlns:p14="http://schemas.microsoft.com/office/powerpoint/2010/main" val="225401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 der Arbeit in den Einsatzstellen,</a:t>
            </a:r>
            <a:r>
              <a:rPr lang="de-DE" baseline="0" dirty="0" smtClean="0"/>
              <a:t> besucht man noch 25 Seminartage bei einem 12 monatigen Freiwilligendienst.</a:t>
            </a:r>
          </a:p>
          <a:p>
            <a:endParaRPr lang="de-DE" baseline="0" dirty="0" smtClean="0"/>
          </a:p>
          <a:p>
            <a:r>
              <a:rPr lang="de-DE" baseline="0" dirty="0" smtClean="0"/>
              <a:t>Diese bestehen aus einem Einführungs-, Zwischen- und Abschlussseminar in einer festen Seminargruppe. Sowie einem Politikseminar und einem Vertiefungsseminar mit einem Thema deiner Wahl (Erlebnispädagogik, Krankheitsbilder, Umwelt, Sport und Ernährung, Gesellschaftliche Themen,…).</a:t>
            </a:r>
          </a:p>
          <a:p>
            <a:endParaRPr lang="de-DE" baseline="0" dirty="0" smtClean="0"/>
          </a:p>
          <a:p>
            <a:r>
              <a:rPr lang="de-DE" b="1" baseline="0" dirty="0" smtClean="0"/>
              <a:t>Berichte gerne von deinen Seminaren. An welchen hast du bisher teilgenommen? Was habt ihr dort so gemacht?</a:t>
            </a:r>
            <a:endParaRPr lang="de-DE" b="1" dirty="0"/>
          </a:p>
        </p:txBody>
      </p:sp>
      <p:sp>
        <p:nvSpPr>
          <p:cNvPr id="4" name="Foliennummernplatzhalter 3"/>
          <p:cNvSpPr>
            <a:spLocks noGrp="1"/>
          </p:cNvSpPr>
          <p:nvPr>
            <p:ph type="sldNum" sz="quarter" idx="10"/>
          </p:nvPr>
        </p:nvSpPr>
        <p:spPr/>
        <p:txBody>
          <a:bodyPr/>
          <a:lstStyle/>
          <a:p>
            <a:fld id="{0770BD52-C54C-3B4E-92B3-25EA3BDAF752}" type="slidenum">
              <a:rPr lang="de-DE" smtClean="0"/>
              <a:pPr/>
              <a:t>5</a:t>
            </a:fld>
            <a:endParaRPr lang="de-DE"/>
          </a:p>
        </p:txBody>
      </p:sp>
    </p:spTree>
    <p:extLst>
      <p:ext uri="{BB962C8B-B14F-4D97-AF65-F5344CB8AC3E}">
        <p14:creationId xmlns:p14="http://schemas.microsoft.com/office/powerpoint/2010/main" val="74849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kannst du gerne auf die Referent*innen vom Jugendwerk verweisen.</a:t>
            </a:r>
          </a:p>
          <a:p>
            <a:r>
              <a:rPr lang="de-DE" dirty="0" smtClean="0"/>
              <a:t>Wenn die Teilnehmenden dazu Fragen</a:t>
            </a:r>
            <a:r>
              <a:rPr lang="de-DE" baseline="0" dirty="0" smtClean="0"/>
              <a:t> haben, sollen sie gerne Kontakt mit uns aufnehmen.</a:t>
            </a:r>
          </a:p>
          <a:p>
            <a:r>
              <a:rPr lang="de-DE" baseline="0" dirty="0" smtClean="0"/>
              <a:t>Kontaktdaten kommen am Ende der Präsentation und sind auf den Flyern.</a:t>
            </a:r>
            <a:endParaRPr lang="de-DE" dirty="0"/>
          </a:p>
        </p:txBody>
      </p:sp>
      <p:sp>
        <p:nvSpPr>
          <p:cNvPr id="4" name="Foliennummernplatzhalter 3"/>
          <p:cNvSpPr>
            <a:spLocks noGrp="1"/>
          </p:cNvSpPr>
          <p:nvPr>
            <p:ph type="sldNum" sz="quarter" idx="10"/>
          </p:nvPr>
        </p:nvSpPr>
        <p:spPr/>
        <p:txBody>
          <a:bodyPr/>
          <a:lstStyle/>
          <a:p>
            <a:fld id="{0770BD52-C54C-3B4E-92B3-25EA3BDAF752}" type="slidenum">
              <a:rPr lang="de-DE" smtClean="0"/>
              <a:pPr/>
              <a:t>6</a:t>
            </a:fld>
            <a:endParaRPr lang="de-DE"/>
          </a:p>
        </p:txBody>
      </p:sp>
    </p:spTree>
    <p:extLst>
      <p:ext uri="{BB962C8B-B14F-4D97-AF65-F5344CB8AC3E}">
        <p14:creationId xmlns:p14="http://schemas.microsoft.com/office/powerpoint/2010/main" val="738206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Spaß, Überbrückung von Wartezeit, Vorteile in manchen pädagogischen Ausbildungen, Fachhochschulreife, sieht</a:t>
            </a:r>
            <a:r>
              <a:rPr lang="de-DE" baseline="0" dirty="0" smtClean="0"/>
              <a:t> gut aus im Lebenslauf, Pluspunkte bei Bewerbungen</a:t>
            </a:r>
          </a:p>
          <a:p>
            <a:endParaRPr lang="de-DE" baseline="0" dirty="0" smtClean="0"/>
          </a:p>
          <a:p>
            <a:endParaRPr lang="de-DE" b="1" baseline="0" dirty="0" smtClean="0"/>
          </a:p>
          <a:p>
            <a:r>
              <a:rPr lang="de-DE" b="1" baseline="0" dirty="0" smtClean="0"/>
              <a:t>Erzähl doch einfach, wieso du einen Freiwilligendienst machst. Was bringt dir dieser? Was hast du bisher gelernt?</a:t>
            </a:r>
            <a:endParaRPr lang="de-DE" b="1" dirty="0"/>
          </a:p>
        </p:txBody>
      </p:sp>
      <p:sp>
        <p:nvSpPr>
          <p:cNvPr id="4" name="Foliennummernplatzhalter 3"/>
          <p:cNvSpPr>
            <a:spLocks noGrp="1"/>
          </p:cNvSpPr>
          <p:nvPr>
            <p:ph type="sldNum" sz="quarter" idx="10"/>
          </p:nvPr>
        </p:nvSpPr>
        <p:spPr/>
        <p:txBody>
          <a:bodyPr/>
          <a:lstStyle/>
          <a:p>
            <a:fld id="{0770BD52-C54C-3B4E-92B3-25EA3BDAF752}" type="slidenum">
              <a:rPr lang="de-DE" smtClean="0"/>
              <a:pPr/>
              <a:t>7</a:t>
            </a:fld>
            <a:endParaRPr lang="de-DE"/>
          </a:p>
        </p:txBody>
      </p:sp>
    </p:spTree>
    <p:extLst>
      <p:ext uri="{BB962C8B-B14F-4D97-AF65-F5344CB8AC3E}">
        <p14:creationId xmlns:p14="http://schemas.microsoft.com/office/powerpoint/2010/main" val="1574097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Taschengeld variiert von Einsatzstelle</a:t>
            </a:r>
            <a:r>
              <a:rPr lang="de-DE" baseline="0" dirty="0" smtClean="0"/>
              <a:t> zu Einsatzstelle.</a:t>
            </a:r>
          </a:p>
          <a:p>
            <a:r>
              <a:rPr lang="de-DE" baseline="0" dirty="0" smtClean="0"/>
              <a:t>Man erhält mindestens das Taschengeld von 195€ plus die Mahlzeiten oder die Sachbezugswerte für die Mahlzeiten während der Arbeitszeit.</a:t>
            </a:r>
            <a:endParaRPr lang="de-DE" dirty="0" smtClean="0"/>
          </a:p>
          <a:p>
            <a:endParaRPr lang="de-DE" dirty="0" smtClean="0"/>
          </a:p>
          <a:p>
            <a:endParaRPr lang="de-DE" dirty="0" smtClean="0"/>
          </a:p>
          <a:p>
            <a:r>
              <a:rPr lang="de-DE" dirty="0" smtClean="0"/>
              <a:t>GGF.</a:t>
            </a:r>
            <a:r>
              <a:rPr lang="de-DE" baseline="0" dirty="0" smtClean="0"/>
              <a:t> </a:t>
            </a:r>
            <a:r>
              <a:rPr lang="de-DE" baseline="0" dirty="0" err="1" smtClean="0"/>
              <a:t>unentgeldliche</a:t>
            </a:r>
            <a:r>
              <a:rPr lang="de-DE" baseline="0" dirty="0" smtClean="0"/>
              <a:t> Unterkunft oder Ersatzleistungen, Fahrkosten zu den Seminaren. </a:t>
            </a:r>
            <a:endParaRPr lang="de-DE" dirty="0"/>
          </a:p>
        </p:txBody>
      </p:sp>
      <p:sp>
        <p:nvSpPr>
          <p:cNvPr id="4" name="Foliennummernplatzhalter 3"/>
          <p:cNvSpPr>
            <a:spLocks noGrp="1"/>
          </p:cNvSpPr>
          <p:nvPr>
            <p:ph type="sldNum" sz="quarter" idx="10"/>
          </p:nvPr>
        </p:nvSpPr>
        <p:spPr/>
        <p:txBody>
          <a:bodyPr/>
          <a:lstStyle/>
          <a:p>
            <a:fld id="{0770BD52-C54C-3B4E-92B3-25EA3BDAF752}" type="slidenum">
              <a:rPr lang="de-DE" smtClean="0"/>
              <a:pPr/>
              <a:t>8</a:t>
            </a:fld>
            <a:endParaRPr lang="de-DE"/>
          </a:p>
        </p:txBody>
      </p:sp>
    </p:spTree>
    <p:extLst>
      <p:ext uri="{BB962C8B-B14F-4D97-AF65-F5344CB8AC3E}">
        <p14:creationId xmlns:p14="http://schemas.microsoft.com/office/powerpoint/2010/main" val="40712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Wie</a:t>
            </a:r>
            <a:r>
              <a:rPr lang="de-DE" b="1" baseline="0" dirty="0" smtClean="0"/>
              <a:t> hast du deine Stelle bekommen? Was hast du dafür getan?</a:t>
            </a:r>
          </a:p>
          <a:p>
            <a:endParaRPr lang="de-DE" baseline="0" dirty="0" smtClean="0"/>
          </a:p>
          <a:p>
            <a:r>
              <a:rPr lang="de-DE" baseline="0" dirty="0" smtClean="0"/>
              <a:t>Vor Ort nachfragen: Wenn die Teilnehmenden eine Einrichtung kennen, einfach dort nachfragen, ob man ein FSJ oder BFD machen kann.</a:t>
            </a:r>
          </a:p>
          <a:p>
            <a:r>
              <a:rPr lang="de-DE" baseline="0" dirty="0" smtClean="0"/>
              <a:t>Träger kontaktieren: Es gibt verschiedene Träger in Schleswig-Holstein, die Freiwilligendienste anbieten (Folie mit einer Übersicht folgt gleich). Diese kann man ebenfalls kontaktieren und nachfragen, ob sie freie Stellen haben.</a:t>
            </a:r>
            <a:endParaRPr lang="de-DE" dirty="0"/>
          </a:p>
        </p:txBody>
      </p:sp>
      <p:sp>
        <p:nvSpPr>
          <p:cNvPr id="4" name="Foliennummernplatzhalter 3"/>
          <p:cNvSpPr>
            <a:spLocks noGrp="1"/>
          </p:cNvSpPr>
          <p:nvPr>
            <p:ph type="sldNum" sz="quarter" idx="10"/>
          </p:nvPr>
        </p:nvSpPr>
        <p:spPr/>
        <p:txBody>
          <a:bodyPr/>
          <a:lstStyle/>
          <a:p>
            <a:fld id="{0770BD52-C54C-3B4E-92B3-25EA3BDAF752}" type="slidenum">
              <a:rPr lang="de-DE" smtClean="0"/>
              <a:pPr/>
              <a:t>9</a:t>
            </a:fld>
            <a:endParaRPr lang="de-DE"/>
          </a:p>
        </p:txBody>
      </p:sp>
    </p:spTree>
    <p:extLst>
      <p:ext uri="{BB962C8B-B14F-4D97-AF65-F5344CB8AC3E}">
        <p14:creationId xmlns:p14="http://schemas.microsoft.com/office/powerpoint/2010/main" val="21523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Mastertitelformat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5362DE3C-AE82-5846-895C-16F27452756A}" type="datetimeFigureOut">
              <a:rPr lang="de-DE" smtClean="0"/>
              <a:pPr/>
              <a:t>29.05.2018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95C735-B96D-C747-9BAE-E39B71FA23A3}" type="slidenum">
              <a:rPr lang="de-DE" smtClean="0"/>
              <a:pPr/>
              <a:t>‹Nr.›</a:t>
            </a:fld>
            <a:endParaRPr lang="de-DE"/>
          </a:p>
        </p:txBody>
      </p:sp>
    </p:spTree>
    <p:extLst>
      <p:ext uri="{BB962C8B-B14F-4D97-AF65-F5344CB8AC3E}">
        <p14:creationId xmlns:p14="http://schemas.microsoft.com/office/powerpoint/2010/main" val="37937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362DE3C-AE82-5846-895C-16F27452756A}" type="datetimeFigureOut">
              <a:rPr lang="de-DE" smtClean="0"/>
              <a:pPr/>
              <a:t>29.05.2018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95C735-B96D-C747-9BAE-E39B71FA23A3}" type="slidenum">
              <a:rPr lang="de-DE" smtClean="0"/>
              <a:pPr/>
              <a:t>‹Nr.›</a:t>
            </a:fld>
            <a:endParaRPr lang="de-DE"/>
          </a:p>
        </p:txBody>
      </p:sp>
    </p:spTree>
    <p:extLst>
      <p:ext uri="{BB962C8B-B14F-4D97-AF65-F5344CB8AC3E}">
        <p14:creationId xmlns:p14="http://schemas.microsoft.com/office/powerpoint/2010/main" val="509997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Mastertitelformat bearbeiten</a:t>
            </a:r>
            <a:endParaRPr lang="de-DE"/>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362DE3C-AE82-5846-895C-16F27452756A}" type="datetimeFigureOut">
              <a:rPr lang="de-DE" smtClean="0"/>
              <a:pPr/>
              <a:t>29.05.2018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95C735-B96D-C747-9BAE-E39B71FA23A3}" type="slidenum">
              <a:rPr lang="de-DE" smtClean="0"/>
              <a:pPr/>
              <a:t>‹Nr.›</a:t>
            </a:fld>
            <a:endParaRPr lang="de-DE"/>
          </a:p>
        </p:txBody>
      </p:sp>
    </p:spTree>
    <p:extLst>
      <p:ext uri="{BB962C8B-B14F-4D97-AF65-F5344CB8AC3E}">
        <p14:creationId xmlns:p14="http://schemas.microsoft.com/office/powerpoint/2010/main" val="91938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362DE3C-AE82-5846-895C-16F27452756A}" type="datetimeFigureOut">
              <a:rPr lang="de-DE" smtClean="0"/>
              <a:pPr/>
              <a:t>29.05.2018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95C735-B96D-C747-9BAE-E39B71FA23A3}" type="slidenum">
              <a:rPr lang="de-DE" smtClean="0"/>
              <a:pPr/>
              <a:t>‹Nr.›</a:t>
            </a:fld>
            <a:endParaRPr lang="de-DE"/>
          </a:p>
        </p:txBody>
      </p:sp>
    </p:spTree>
    <p:extLst>
      <p:ext uri="{BB962C8B-B14F-4D97-AF65-F5344CB8AC3E}">
        <p14:creationId xmlns:p14="http://schemas.microsoft.com/office/powerpoint/2010/main" val="24244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Mastertitelformat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5362DE3C-AE82-5846-895C-16F27452756A}" type="datetimeFigureOut">
              <a:rPr lang="de-DE" smtClean="0"/>
              <a:pPr/>
              <a:t>29.05.2018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95C735-B96D-C747-9BAE-E39B71FA23A3}" type="slidenum">
              <a:rPr lang="de-DE" smtClean="0"/>
              <a:pPr/>
              <a:t>‹Nr.›</a:t>
            </a:fld>
            <a:endParaRPr lang="de-DE"/>
          </a:p>
        </p:txBody>
      </p:sp>
    </p:spTree>
    <p:extLst>
      <p:ext uri="{BB962C8B-B14F-4D97-AF65-F5344CB8AC3E}">
        <p14:creationId xmlns:p14="http://schemas.microsoft.com/office/powerpoint/2010/main" val="93273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5362DE3C-AE82-5846-895C-16F27452756A}" type="datetimeFigureOut">
              <a:rPr lang="de-DE" smtClean="0"/>
              <a:pPr/>
              <a:t>29.05.2018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95C735-B96D-C747-9BAE-E39B71FA23A3}" type="slidenum">
              <a:rPr lang="de-DE" smtClean="0"/>
              <a:pPr/>
              <a:t>‹Nr.›</a:t>
            </a:fld>
            <a:endParaRPr lang="de-DE"/>
          </a:p>
        </p:txBody>
      </p:sp>
    </p:spTree>
    <p:extLst>
      <p:ext uri="{BB962C8B-B14F-4D97-AF65-F5344CB8AC3E}">
        <p14:creationId xmlns:p14="http://schemas.microsoft.com/office/powerpoint/2010/main" val="201798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Mastertitelformat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362DE3C-AE82-5846-895C-16F27452756A}" type="datetimeFigureOut">
              <a:rPr lang="de-DE" smtClean="0"/>
              <a:pPr/>
              <a:t>29.05.2018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595C735-B96D-C747-9BAE-E39B71FA23A3}" type="slidenum">
              <a:rPr lang="de-DE" smtClean="0"/>
              <a:pPr/>
              <a:t>‹Nr.›</a:t>
            </a:fld>
            <a:endParaRPr lang="de-DE"/>
          </a:p>
        </p:txBody>
      </p:sp>
    </p:spTree>
    <p:extLst>
      <p:ext uri="{BB962C8B-B14F-4D97-AF65-F5344CB8AC3E}">
        <p14:creationId xmlns:p14="http://schemas.microsoft.com/office/powerpoint/2010/main" val="113417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5362DE3C-AE82-5846-895C-16F27452756A}" type="datetimeFigureOut">
              <a:rPr lang="de-DE" smtClean="0"/>
              <a:pPr/>
              <a:t>29.05.2018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595C735-B96D-C747-9BAE-E39B71FA23A3}" type="slidenum">
              <a:rPr lang="de-DE" smtClean="0"/>
              <a:pPr/>
              <a:t>‹Nr.›</a:t>
            </a:fld>
            <a:endParaRPr lang="de-DE"/>
          </a:p>
        </p:txBody>
      </p:sp>
    </p:spTree>
    <p:extLst>
      <p:ext uri="{BB962C8B-B14F-4D97-AF65-F5344CB8AC3E}">
        <p14:creationId xmlns:p14="http://schemas.microsoft.com/office/powerpoint/2010/main" val="95859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362DE3C-AE82-5846-895C-16F27452756A}" type="datetimeFigureOut">
              <a:rPr lang="de-DE" smtClean="0"/>
              <a:pPr/>
              <a:t>29.05.2018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595C735-B96D-C747-9BAE-E39B71FA23A3}" type="slidenum">
              <a:rPr lang="de-DE" smtClean="0"/>
              <a:pPr/>
              <a:t>‹Nr.›</a:t>
            </a:fld>
            <a:endParaRPr lang="de-DE"/>
          </a:p>
        </p:txBody>
      </p:sp>
    </p:spTree>
    <p:extLst>
      <p:ext uri="{BB962C8B-B14F-4D97-AF65-F5344CB8AC3E}">
        <p14:creationId xmlns:p14="http://schemas.microsoft.com/office/powerpoint/2010/main" val="629978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5362DE3C-AE82-5846-895C-16F27452756A}" type="datetimeFigureOut">
              <a:rPr lang="de-DE" smtClean="0"/>
              <a:pPr/>
              <a:t>29.05.2018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95C735-B96D-C747-9BAE-E39B71FA23A3}" type="slidenum">
              <a:rPr lang="de-DE" smtClean="0"/>
              <a:pPr/>
              <a:t>‹Nr.›</a:t>
            </a:fld>
            <a:endParaRPr lang="de-DE"/>
          </a:p>
        </p:txBody>
      </p:sp>
    </p:spTree>
    <p:extLst>
      <p:ext uri="{BB962C8B-B14F-4D97-AF65-F5344CB8AC3E}">
        <p14:creationId xmlns:p14="http://schemas.microsoft.com/office/powerpoint/2010/main" val="95882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5362DE3C-AE82-5846-895C-16F27452756A}" type="datetimeFigureOut">
              <a:rPr lang="de-DE" smtClean="0"/>
              <a:pPr/>
              <a:t>29.05.2018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95C735-B96D-C747-9BAE-E39B71FA23A3}" type="slidenum">
              <a:rPr lang="de-DE" smtClean="0"/>
              <a:pPr/>
              <a:t>‹Nr.›</a:t>
            </a:fld>
            <a:endParaRPr lang="de-DE"/>
          </a:p>
        </p:txBody>
      </p:sp>
    </p:spTree>
    <p:extLst>
      <p:ext uri="{BB962C8B-B14F-4D97-AF65-F5344CB8AC3E}">
        <p14:creationId xmlns:p14="http://schemas.microsoft.com/office/powerpoint/2010/main" val="24586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2DE3C-AE82-5846-895C-16F27452756A}" type="datetimeFigureOut">
              <a:rPr lang="de-DE" smtClean="0"/>
              <a:pPr/>
              <a:t>29.05.2018</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5C735-B96D-C747-9BAE-E39B71FA23A3}" type="slidenum">
              <a:rPr lang="de-DE" smtClean="0"/>
              <a:pPr/>
              <a:t>‹Nr.›</a:t>
            </a:fld>
            <a:endParaRPr lang="de-DE"/>
          </a:p>
        </p:txBody>
      </p:sp>
    </p:spTree>
    <p:extLst>
      <p:ext uri="{BB962C8B-B14F-4D97-AF65-F5344CB8AC3E}">
        <p14:creationId xmlns:p14="http://schemas.microsoft.com/office/powerpoint/2010/main" val="1778497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ichtungspfeil 13"/>
          <p:cNvSpPr/>
          <p:nvPr/>
        </p:nvSpPr>
        <p:spPr>
          <a:xfrm>
            <a:off x="-125523"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blipFill dpi="0" rotWithShape="1">
            <a:blip r:embed="rId3"/>
            <a:srcRect/>
            <a:tile tx="-2641600" ty="-501650" sx="100000" sy="100000" flip="none" algn="tl"/>
          </a:blip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Bild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160" y="5759866"/>
            <a:ext cx="3264272" cy="992338"/>
          </a:xfrm>
          <a:prstGeom prst="rect">
            <a:avLst/>
          </a:prstGeom>
          <a:effectLst>
            <a:outerShdw blurRad="50800" dist="76200" algn="l" rotWithShape="0">
              <a:prstClr val="black">
                <a:alpha val="15000"/>
              </a:prstClr>
            </a:outerShdw>
          </a:effectLst>
        </p:spPr>
      </p:pic>
      <p:pic>
        <p:nvPicPr>
          <p:cNvPr id="20" name="Bild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4116" y="204766"/>
            <a:ext cx="576316" cy="576316"/>
          </a:xfrm>
          <a:prstGeom prst="rect">
            <a:avLst/>
          </a:prstGeom>
          <a:effectLst>
            <a:outerShdw blurRad="50800" dist="76200" algn="l" rotWithShape="0">
              <a:prstClr val="black">
                <a:alpha val="15000"/>
              </a:prstClr>
            </a:outerShdw>
          </a:effectLst>
        </p:spPr>
      </p:pic>
      <p:pic>
        <p:nvPicPr>
          <p:cNvPr id="21" name="Bild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1649" y="781082"/>
            <a:ext cx="758783" cy="573355"/>
          </a:xfrm>
          <a:prstGeom prst="rect">
            <a:avLst/>
          </a:prstGeom>
          <a:effectLst>
            <a:outerShdw blurRad="50800" dist="76200" algn="l" rotWithShape="0">
              <a:prstClr val="black">
                <a:alpha val="15000"/>
              </a:prstClr>
            </a:outerShdw>
          </a:effectLst>
        </p:spPr>
      </p:pic>
      <p:sp>
        <p:nvSpPr>
          <p:cNvPr id="22" name="Textfeld 21"/>
          <p:cNvSpPr txBox="1"/>
          <p:nvPr/>
        </p:nvSpPr>
        <p:spPr>
          <a:xfrm>
            <a:off x="10014403" y="315024"/>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fwd_jw_sh</a:t>
            </a:r>
            <a:endParaRPr lang="de-DE" dirty="0">
              <a:latin typeface="Impact" charset="0"/>
              <a:ea typeface="Impact" charset="0"/>
              <a:cs typeface="Impact" charset="0"/>
            </a:endParaRPr>
          </a:p>
        </p:txBody>
      </p:sp>
      <p:sp>
        <p:nvSpPr>
          <p:cNvPr id="23" name="Textfeld 22"/>
          <p:cNvSpPr txBox="1"/>
          <p:nvPr/>
        </p:nvSpPr>
        <p:spPr>
          <a:xfrm>
            <a:off x="10014403" y="889859"/>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FWDinSH</a:t>
            </a:r>
            <a:endParaRPr lang="de-DE" dirty="0">
              <a:latin typeface="Impact" charset="0"/>
              <a:ea typeface="Impact" charset="0"/>
              <a:cs typeface="Impact" charset="0"/>
            </a:endParaRPr>
          </a:p>
        </p:txBody>
      </p:sp>
      <p:sp>
        <p:nvSpPr>
          <p:cNvPr id="13" name="Richtungspfeil 13"/>
          <p:cNvSpPr/>
          <p:nvPr/>
        </p:nvSpPr>
        <p:spPr>
          <a:xfrm>
            <a:off x="-2631012"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solidFill>
            <a:srgbClr val="FF0000">
              <a:alpha val="85000"/>
            </a:srgbClr>
          </a:solid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4313" y="2247257"/>
            <a:ext cx="7110967" cy="2646878"/>
          </a:xfrm>
          <a:prstGeom prst="rect">
            <a:avLst/>
          </a:prstGeom>
          <a:noFill/>
        </p:spPr>
        <p:txBody>
          <a:bodyPr wrap="square" rtlCol="0">
            <a:spAutoFit/>
          </a:bodyPr>
          <a:lstStyle/>
          <a:p>
            <a:r>
              <a:rPr lang="de-DE" sz="5400" dirty="0" smtClean="0">
                <a:solidFill>
                  <a:schemeClr val="bg1"/>
                </a:solidFill>
                <a:latin typeface="Arial Rounded MT Bold" charset="0"/>
                <a:ea typeface="Arial Rounded MT Bold" charset="0"/>
                <a:cs typeface="Arial Rounded MT Bold" charset="0"/>
              </a:rPr>
              <a:t>Freiwilligendienste </a:t>
            </a:r>
          </a:p>
          <a:p>
            <a:r>
              <a:rPr lang="de-DE" sz="4000" dirty="0" smtClean="0">
                <a:solidFill>
                  <a:schemeClr val="bg1"/>
                </a:solidFill>
                <a:latin typeface="Arial Rounded MT Bold" charset="0"/>
                <a:ea typeface="Arial Rounded MT Bold" charset="0"/>
                <a:cs typeface="Arial Rounded MT Bold" charset="0"/>
              </a:rPr>
              <a:t>in </a:t>
            </a:r>
            <a:r>
              <a:rPr lang="de-DE" sz="4400" dirty="0" smtClean="0">
                <a:solidFill>
                  <a:schemeClr val="bg1"/>
                </a:solidFill>
                <a:latin typeface="Arial Rounded MT Bold" charset="0"/>
                <a:ea typeface="Arial Rounded MT Bold" charset="0"/>
                <a:cs typeface="Arial Rounded MT Bold" charset="0"/>
              </a:rPr>
              <a:t>Schleswig-Holstein</a:t>
            </a:r>
          </a:p>
          <a:p>
            <a:endParaRPr lang="de-DE" sz="4400" dirty="0">
              <a:solidFill>
                <a:schemeClr val="bg1"/>
              </a:solidFill>
              <a:latin typeface="Arial Rounded MT Bold" charset="0"/>
              <a:ea typeface="Arial Rounded MT Bold" charset="0"/>
              <a:cs typeface="Arial Rounded MT Bold" charset="0"/>
            </a:endParaRPr>
          </a:p>
          <a:p>
            <a:endParaRPr lang="de-DE" sz="2400" dirty="0">
              <a:solidFill>
                <a:schemeClr val="bg1"/>
              </a:solidFill>
              <a:latin typeface="Arial Rounded MT Bold" charset="0"/>
              <a:ea typeface="Arial Rounded MT Bold" charset="0"/>
              <a:cs typeface="Arial Rounded MT Bold" charset="0"/>
            </a:endParaRPr>
          </a:p>
        </p:txBody>
      </p:sp>
      <p:sp>
        <p:nvSpPr>
          <p:cNvPr id="15" name="Richtungspfeil 13"/>
          <p:cNvSpPr/>
          <p:nvPr/>
        </p:nvSpPr>
        <p:spPr>
          <a:xfrm>
            <a:off x="-2462638" y="102383"/>
            <a:ext cx="10410354" cy="6653234"/>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noFill/>
          <a:ln>
            <a:solidFill>
              <a:schemeClr val="bg1"/>
            </a:solidFill>
            <a:prstDash val="solid"/>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p:cNvSpPr txBox="1"/>
          <p:nvPr/>
        </p:nvSpPr>
        <p:spPr>
          <a:xfrm>
            <a:off x="75517" y="6334780"/>
            <a:ext cx="7625604" cy="523220"/>
          </a:xfrm>
          <a:prstGeom prst="rect">
            <a:avLst/>
          </a:prstGeom>
          <a:noFill/>
        </p:spPr>
        <p:txBody>
          <a:bodyPr wrap="square" rtlCol="0">
            <a:spAutoFit/>
          </a:bodyPr>
          <a:lstStyle/>
          <a:p>
            <a:r>
              <a:rPr lang="de-DE" sz="2000" dirty="0" smtClean="0">
                <a:solidFill>
                  <a:schemeClr val="bg1"/>
                </a:solidFill>
              </a:rPr>
              <a:t>BFD und FSJ, Zeit das Richtige zu tun.</a:t>
            </a:r>
            <a:r>
              <a:rPr lang="de-DE" sz="2800" dirty="0" smtClean="0">
                <a:solidFill>
                  <a:schemeClr val="bg1"/>
                </a:solidFill>
              </a:rPr>
              <a:t> </a:t>
            </a:r>
            <a:endParaRPr lang="de-DE" sz="2800" dirty="0">
              <a:solidFill>
                <a:schemeClr val="bg1"/>
              </a:solidFill>
            </a:endParaRPr>
          </a:p>
        </p:txBody>
      </p:sp>
    </p:spTree>
    <p:extLst>
      <p:ext uri="{BB962C8B-B14F-4D97-AF65-F5344CB8AC3E}">
        <p14:creationId xmlns:p14="http://schemas.microsoft.com/office/powerpoint/2010/main" val="97492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ichtungspfeil 13"/>
          <p:cNvSpPr/>
          <p:nvPr/>
        </p:nvSpPr>
        <p:spPr>
          <a:xfrm>
            <a:off x="-125523"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blipFill dpi="0" rotWithShape="1">
            <a:blip r:embed="rId3"/>
            <a:srcRect/>
            <a:stretch>
              <a:fillRect/>
            </a:stretch>
          </a:blip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Bild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160" y="5759866"/>
            <a:ext cx="3264272" cy="992338"/>
          </a:xfrm>
          <a:prstGeom prst="rect">
            <a:avLst/>
          </a:prstGeom>
          <a:effectLst>
            <a:outerShdw blurRad="50800" dist="76200" algn="l" rotWithShape="0">
              <a:prstClr val="black">
                <a:alpha val="15000"/>
              </a:prstClr>
            </a:outerShdw>
          </a:effectLst>
        </p:spPr>
      </p:pic>
      <p:pic>
        <p:nvPicPr>
          <p:cNvPr id="20" name="Bild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4116" y="204766"/>
            <a:ext cx="576316" cy="576316"/>
          </a:xfrm>
          <a:prstGeom prst="rect">
            <a:avLst/>
          </a:prstGeom>
          <a:effectLst>
            <a:outerShdw blurRad="50800" dist="76200" algn="l" rotWithShape="0">
              <a:prstClr val="black">
                <a:alpha val="15000"/>
              </a:prstClr>
            </a:outerShdw>
          </a:effectLst>
        </p:spPr>
      </p:pic>
      <p:pic>
        <p:nvPicPr>
          <p:cNvPr id="21" name="Bild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1649" y="781082"/>
            <a:ext cx="758783" cy="573355"/>
          </a:xfrm>
          <a:prstGeom prst="rect">
            <a:avLst/>
          </a:prstGeom>
          <a:effectLst>
            <a:outerShdw blurRad="50800" dist="76200" algn="l" rotWithShape="0">
              <a:prstClr val="black">
                <a:alpha val="15000"/>
              </a:prstClr>
            </a:outerShdw>
          </a:effectLst>
        </p:spPr>
      </p:pic>
      <p:sp>
        <p:nvSpPr>
          <p:cNvPr id="22" name="Textfeld 21"/>
          <p:cNvSpPr txBox="1"/>
          <p:nvPr/>
        </p:nvSpPr>
        <p:spPr>
          <a:xfrm>
            <a:off x="10014403" y="315024"/>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fwd_jw_sh</a:t>
            </a:r>
            <a:endParaRPr lang="de-DE" dirty="0">
              <a:latin typeface="Impact" charset="0"/>
              <a:ea typeface="Impact" charset="0"/>
              <a:cs typeface="Impact" charset="0"/>
            </a:endParaRPr>
          </a:p>
        </p:txBody>
      </p:sp>
      <p:sp>
        <p:nvSpPr>
          <p:cNvPr id="23" name="Textfeld 22"/>
          <p:cNvSpPr txBox="1"/>
          <p:nvPr/>
        </p:nvSpPr>
        <p:spPr>
          <a:xfrm>
            <a:off x="10014403" y="889859"/>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FWDinSH</a:t>
            </a:r>
            <a:endParaRPr lang="de-DE" dirty="0">
              <a:latin typeface="Impact" charset="0"/>
              <a:ea typeface="Impact" charset="0"/>
              <a:cs typeface="Impact" charset="0"/>
            </a:endParaRPr>
          </a:p>
        </p:txBody>
      </p:sp>
      <p:sp>
        <p:nvSpPr>
          <p:cNvPr id="13" name="Richtungspfeil 13"/>
          <p:cNvSpPr/>
          <p:nvPr/>
        </p:nvSpPr>
        <p:spPr>
          <a:xfrm>
            <a:off x="-2631012"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solidFill>
            <a:srgbClr val="92D050">
              <a:alpha val="85000"/>
            </a:srgbClr>
          </a:solid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ichtungspfeil 13"/>
          <p:cNvSpPr/>
          <p:nvPr/>
        </p:nvSpPr>
        <p:spPr>
          <a:xfrm>
            <a:off x="-2462638" y="102383"/>
            <a:ext cx="10410354" cy="6653234"/>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noFill/>
          <a:ln>
            <a:solidFill>
              <a:schemeClr val="bg1"/>
            </a:solidFill>
            <a:prstDash val="solid"/>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Textfeld 23"/>
          <p:cNvSpPr txBox="1"/>
          <p:nvPr/>
        </p:nvSpPr>
        <p:spPr>
          <a:xfrm>
            <a:off x="316525" y="708106"/>
            <a:ext cx="7297386" cy="646331"/>
          </a:xfrm>
          <a:prstGeom prst="rect">
            <a:avLst/>
          </a:prstGeom>
          <a:noFill/>
        </p:spPr>
        <p:txBody>
          <a:bodyPr wrap="square" numCol="2" rtlCol="0">
            <a:spAutoFit/>
          </a:bodyPr>
          <a:lstStyle/>
          <a:p>
            <a:r>
              <a:rPr lang="de-DE" sz="3600" dirty="0" smtClean="0">
                <a:solidFill>
                  <a:schemeClr val="bg1"/>
                </a:solidFill>
                <a:latin typeface="Arial Rounded MT Bold" charset="0"/>
                <a:ea typeface="Arial Rounded MT Bold" charset="0"/>
                <a:cs typeface="Arial Rounded MT Bold" charset="0"/>
              </a:rPr>
              <a:t>Träger in S-H</a:t>
            </a:r>
            <a:endParaRPr lang="de-DE" dirty="0">
              <a:solidFill>
                <a:schemeClr val="bg1"/>
              </a:solidFill>
              <a:latin typeface="Arial Rounded MT Bold" charset="0"/>
              <a:ea typeface="Arial Rounded MT Bold" charset="0"/>
              <a:cs typeface="Arial Rounded MT Bold" charset="0"/>
            </a:endParaRPr>
          </a:p>
        </p:txBody>
      </p:sp>
      <p:sp>
        <p:nvSpPr>
          <p:cNvPr id="2" name="Textfeld 1"/>
          <p:cNvSpPr txBox="1"/>
          <p:nvPr/>
        </p:nvSpPr>
        <p:spPr>
          <a:xfrm>
            <a:off x="86689" y="1642299"/>
            <a:ext cx="7279358" cy="8125301"/>
          </a:xfrm>
          <a:prstGeom prst="rect">
            <a:avLst/>
          </a:prstGeom>
          <a:noFill/>
        </p:spPr>
        <p:txBody>
          <a:bodyPr wrap="square" numCol="2" rtlCol="0">
            <a:spAutoFit/>
          </a:bodyPr>
          <a:lstStyle/>
          <a:p>
            <a:pPr marL="457200" indent="-457200">
              <a:spcAft>
                <a:spcPts val="1200"/>
              </a:spcAft>
              <a:buFontTx/>
              <a:buChar char="-"/>
            </a:pPr>
            <a:r>
              <a:rPr lang="de-DE" dirty="0">
                <a:solidFill>
                  <a:schemeClr val="bg1"/>
                </a:solidFill>
                <a:latin typeface="Arial Rounded MT Bold" charset="0"/>
                <a:ea typeface="Arial Rounded MT Bold" charset="0"/>
                <a:cs typeface="Arial Rounded MT Bold" charset="0"/>
              </a:rPr>
              <a:t>ASB</a:t>
            </a:r>
          </a:p>
          <a:p>
            <a:pPr marL="457200" indent="-457200">
              <a:spcAft>
                <a:spcPts val="1200"/>
              </a:spcAft>
              <a:buFontTx/>
              <a:buChar char="-"/>
            </a:pPr>
            <a:r>
              <a:rPr lang="de-DE" dirty="0" err="1">
                <a:solidFill>
                  <a:schemeClr val="bg1"/>
                </a:solidFill>
                <a:latin typeface="Arial Rounded MT Bold" charset="0"/>
                <a:ea typeface="Arial Rounded MT Bold" charset="0"/>
                <a:cs typeface="Arial Rounded MT Bold" charset="0"/>
              </a:rPr>
              <a:t>Binus</a:t>
            </a:r>
            <a:endParaRPr lang="de-DE" dirty="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r>
              <a:rPr lang="de-DE" dirty="0">
                <a:solidFill>
                  <a:schemeClr val="bg1"/>
                </a:solidFill>
                <a:latin typeface="Arial Rounded MT Bold" charset="0"/>
                <a:ea typeface="Arial Rounded MT Bold" charset="0"/>
                <a:cs typeface="Arial Rounded MT Bold" charset="0"/>
              </a:rPr>
              <a:t>BDA</a:t>
            </a:r>
          </a:p>
          <a:p>
            <a:pPr marL="457200" indent="-457200">
              <a:spcAft>
                <a:spcPts val="1200"/>
              </a:spcAft>
              <a:buFontTx/>
              <a:buChar char="-"/>
            </a:pPr>
            <a:r>
              <a:rPr lang="de-DE" dirty="0">
                <a:solidFill>
                  <a:schemeClr val="bg1"/>
                </a:solidFill>
                <a:latin typeface="Arial Rounded MT Bold" charset="0"/>
                <a:ea typeface="Arial Rounded MT Bold" charset="0"/>
                <a:cs typeface="Arial Rounded MT Bold" charset="0"/>
              </a:rPr>
              <a:t>Caritas</a:t>
            </a:r>
          </a:p>
          <a:p>
            <a:pPr marL="457200" indent="-457200">
              <a:spcAft>
                <a:spcPts val="1200"/>
              </a:spcAft>
              <a:buFontTx/>
              <a:buChar char="-"/>
            </a:pPr>
            <a:r>
              <a:rPr lang="de-DE" dirty="0">
                <a:solidFill>
                  <a:schemeClr val="bg1"/>
                </a:solidFill>
                <a:latin typeface="Arial Rounded MT Bold" charset="0"/>
                <a:ea typeface="Arial Rounded MT Bold" charset="0"/>
                <a:cs typeface="Arial Rounded MT Bold" charset="0"/>
              </a:rPr>
              <a:t>DRK</a:t>
            </a:r>
          </a:p>
          <a:p>
            <a:pPr marL="457200" indent="-457200">
              <a:spcAft>
                <a:spcPts val="1200"/>
              </a:spcAft>
              <a:buFontTx/>
              <a:buChar char="-"/>
            </a:pPr>
            <a:r>
              <a:rPr lang="de-DE" dirty="0">
                <a:solidFill>
                  <a:schemeClr val="bg1"/>
                </a:solidFill>
                <a:latin typeface="Arial Rounded MT Bold" charset="0"/>
                <a:ea typeface="Arial Rounded MT Bold" charset="0"/>
                <a:cs typeface="Arial Rounded MT Bold" charset="0"/>
              </a:rPr>
              <a:t>Diakonisches Werk</a:t>
            </a:r>
          </a:p>
          <a:p>
            <a:pPr marL="457200" indent="-457200">
              <a:spcAft>
                <a:spcPts val="1200"/>
              </a:spcAft>
              <a:buFontTx/>
              <a:buChar char="-"/>
            </a:pPr>
            <a:r>
              <a:rPr lang="de-DE" dirty="0">
                <a:solidFill>
                  <a:schemeClr val="bg1"/>
                </a:solidFill>
                <a:latin typeface="Arial Rounded MT Bold" charset="0"/>
                <a:ea typeface="Arial Rounded MT Bold" charset="0"/>
                <a:cs typeface="Arial Rounded MT Bold" charset="0"/>
              </a:rPr>
              <a:t>Erzbistum HH</a:t>
            </a:r>
          </a:p>
          <a:p>
            <a:pPr marL="457200" indent="-457200">
              <a:spcAft>
                <a:spcPts val="1200"/>
              </a:spcAft>
              <a:buFontTx/>
              <a:buChar char="-"/>
            </a:pPr>
            <a:r>
              <a:rPr lang="de-DE" dirty="0" err="1">
                <a:solidFill>
                  <a:schemeClr val="bg1"/>
                </a:solidFill>
                <a:latin typeface="Arial Rounded MT Bold" charset="0"/>
                <a:ea typeface="Arial Rounded MT Bold" charset="0"/>
                <a:cs typeface="Arial Rounded MT Bold" charset="0"/>
              </a:rPr>
              <a:t>Ev.Luth</a:t>
            </a:r>
            <a:r>
              <a:rPr lang="de-DE" dirty="0">
                <a:solidFill>
                  <a:schemeClr val="bg1"/>
                </a:solidFill>
                <a:latin typeface="Arial Rounded MT Bold" charset="0"/>
                <a:ea typeface="Arial Rounded MT Bold" charset="0"/>
                <a:cs typeface="Arial Rounded MT Bold" charset="0"/>
              </a:rPr>
              <a:t>. </a:t>
            </a:r>
            <a:r>
              <a:rPr lang="de-DE" dirty="0" err="1">
                <a:solidFill>
                  <a:schemeClr val="bg1"/>
                </a:solidFill>
                <a:latin typeface="Arial Rounded MT Bold" charset="0"/>
                <a:ea typeface="Arial Rounded MT Bold" charset="0"/>
                <a:cs typeface="Arial Rounded MT Bold" charset="0"/>
              </a:rPr>
              <a:t>Diakonenanstalt</a:t>
            </a:r>
            <a:endParaRPr lang="de-DE" dirty="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r>
              <a:rPr lang="de-DE" dirty="0" smtClean="0">
                <a:solidFill>
                  <a:schemeClr val="bg1"/>
                </a:solidFill>
                <a:latin typeface="Arial Rounded MT Bold" charset="0"/>
                <a:ea typeface="Arial Rounded MT Bold" charset="0"/>
                <a:cs typeface="Arial Rounded MT Bold" charset="0"/>
              </a:rPr>
              <a:t>IB</a:t>
            </a:r>
            <a:endParaRPr lang="de-DE" dirty="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r>
              <a:rPr lang="de-DE" dirty="0">
                <a:solidFill>
                  <a:schemeClr val="bg1"/>
                </a:solidFill>
                <a:latin typeface="Arial Rounded MT Bold" charset="0"/>
                <a:ea typeface="Arial Rounded MT Bold" charset="0"/>
                <a:cs typeface="Arial Rounded MT Bold" charset="0"/>
              </a:rPr>
              <a:t>FÖJ S-H</a:t>
            </a:r>
          </a:p>
          <a:p>
            <a:pPr marL="457200" indent="-457200">
              <a:spcAft>
                <a:spcPts val="1200"/>
              </a:spcAft>
              <a:buFontTx/>
              <a:buChar char="-"/>
            </a:pPr>
            <a:endParaRPr lang="de-DE" dirty="0" smtClean="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endParaRPr lang="de-DE" dirty="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endParaRPr lang="de-DE" dirty="0" smtClean="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endParaRPr lang="de-DE" dirty="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endParaRPr lang="de-DE" dirty="0" smtClean="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endParaRPr lang="de-DE" dirty="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endParaRPr lang="de-DE" dirty="0" smtClean="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endParaRPr lang="de-DE" dirty="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endParaRPr lang="de-DE" dirty="0" smtClean="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r>
              <a:rPr lang="de-DE" dirty="0" err="1" smtClean="0">
                <a:solidFill>
                  <a:schemeClr val="bg1"/>
                </a:solidFill>
                <a:latin typeface="Arial Rounded MT Bold" charset="0"/>
                <a:ea typeface="Arial Rounded MT Bold" charset="0"/>
                <a:cs typeface="Arial Rounded MT Bold" charset="0"/>
              </a:rPr>
              <a:t>Ijgd</a:t>
            </a:r>
            <a:endParaRPr lang="de-DE" dirty="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r>
              <a:rPr lang="de-DE" dirty="0">
                <a:solidFill>
                  <a:schemeClr val="bg1"/>
                </a:solidFill>
                <a:latin typeface="Arial Rounded MT Bold" charset="0"/>
                <a:ea typeface="Arial Rounded MT Bold" charset="0"/>
                <a:cs typeface="Arial Rounded MT Bold" charset="0"/>
              </a:rPr>
              <a:t>Jesus-Initiative</a:t>
            </a:r>
          </a:p>
          <a:p>
            <a:pPr marL="457200" indent="-457200">
              <a:spcAft>
                <a:spcPts val="1200"/>
              </a:spcAft>
              <a:buFontTx/>
              <a:buChar char="-"/>
            </a:pPr>
            <a:r>
              <a:rPr lang="de-DE" dirty="0">
                <a:solidFill>
                  <a:schemeClr val="bg1"/>
                </a:solidFill>
                <a:latin typeface="Arial Rounded MT Bold" charset="0"/>
                <a:ea typeface="Arial Rounded MT Bold" charset="0"/>
                <a:cs typeface="Arial Rounded MT Bold" charset="0"/>
              </a:rPr>
              <a:t>Johanniter</a:t>
            </a:r>
          </a:p>
          <a:p>
            <a:pPr marL="457200" indent="-457200">
              <a:spcAft>
                <a:spcPts val="1200"/>
              </a:spcAft>
              <a:buFontTx/>
              <a:buChar char="-"/>
            </a:pPr>
            <a:r>
              <a:rPr lang="de-DE" dirty="0">
                <a:solidFill>
                  <a:schemeClr val="bg1"/>
                </a:solidFill>
                <a:latin typeface="Arial Rounded MT Bold" charset="0"/>
                <a:ea typeface="Arial Rounded MT Bold" charset="0"/>
                <a:cs typeface="Arial Rounded MT Bold" charset="0"/>
              </a:rPr>
              <a:t>Landesvereinigung Kulturelle </a:t>
            </a:r>
            <a:r>
              <a:rPr lang="de-DE" dirty="0" smtClean="0">
                <a:solidFill>
                  <a:schemeClr val="bg1"/>
                </a:solidFill>
                <a:latin typeface="Arial Rounded MT Bold" charset="0"/>
                <a:ea typeface="Arial Rounded MT Bold" charset="0"/>
                <a:cs typeface="Arial Rounded MT Bold" charset="0"/>
              </a:rPr>
              <a:t>Bildung</a:t>
            </a:r>
          </a:p>
          <a:p>
            <a:pPr marL="457200" indent="-457200">
              <a:spcAft>
                <a:spcPts val="1200"/>
              </a:spcAft>
              <a:buFontTx/>
              <a:buChar char="-"/>
            </a:pPr>
            <a:r>
              <a:rPr lang="de-DE" u="sng" dirty="0" smtClean="0">
                <a:solidFill>
                  <a:schemeClr val="bg1"/>
                </a:solidFill>
                <a:latin typeface="Arial Rounded MT Bold" charset="0"/>
                <a:ea typeface="Arial Rounded MT Bold" charset="0"/>
                <a:cs typeface="Arial Rounded MT Bold" charset="0"/>
              </a:rPr>
              <a:t>Landesjugendwerk der AWO</a:t>
            </a:r>
            <a:endParaRPr lang="de-DE" u="sng" dirty="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r>
              <a:rPr lang="de-DE" dirty="0">
                <a:solidFill>
                  <a:schemeClr val="bg1"/>
                </a:solidFill>
                <a:latin typeface="Arial Rounded MT Bold" charset="0"/>
                <a:ea typeface="Arial Rounded MT Bold" charset="0"/>
                <a:cs typeface="Arial Rounded MT Bold" charset="0"/>
              </a:rPr>
              <a:t>Schüler helfen Leben</a:t>
            </a:r>
          </a:p>
          <a:p>
            <a:pPr marL="457200" indent="-457200">
              <a:spcAft>
                <a:spcPts val="1200"/>
              </a:spcAft>
              <a:buFontTx/>
              <a:buChar char="-"/>
            </a:pPr>
            <a:r>
              <a:rPr lang="de-DE" dirty="0" err="1">
                <a:solidFill>
                  <a:schemeClr val="bg1"/>
                </a:solidFill>
                <a:latin typeface="Arial Rounded MT Bold" charset="0"/>
                <a:ea typeface="Arial Rounded MT Bold" charset="0"/>
                <a:cs typeface="Arial Rounded MT Bold" charset="0"/>
              </a:rPr>
              <a:t>Pädiko</a:t>
            </a:r>
            <a:endParaRPr lang="de-DE" dirty="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r>
              <a:rPr lang="de-DE" dirty="0">
                <a:solidFill>
                  <a:schemeClr val="bg1"/>
                </a:solidFill>
                <a:latin typeface="Arial Rounded MT Bold" charset="0"/>
                <a:ea typeface="Arial Rounded MT Bold" charset="0"/>
                <a:cs typeface="Arial Rounded MT Bold" charset="0"/>
              </a:rPr>
              <a:t>Der Paritätische</a:t>
            </a:r>
          </a:p>
          <a:p>
            <a:pPr marL="457200" indent="-457200">
              <a:spcAft>
                <a:spcPts val="1200"/>
              </a:spcAft>
              <a:buFontTx/>
              <a:buChar char="-"/>
            </a:pPr>
            <a:r>
              <a:rPr lang="de-DE" dirty="0">
                <a:solidFill>
                  <a:schemeClr val="bg1"/>
                </a:solidFill>
                <a:latin typeface="Arial Rounded MT Bold" charset="0"/>
                <a:ea typeface="Arial Rounded MT Bold" charset="0"/>
                <a:cs typeface="Arial Rounded MT Bold" charset="0"/>
              </a:rPr>
              <a:t>Sportjugend</a:t>
            </a:r>
          </a:p>
          <a:p>
            <a:endParaRPr lang="de-DE" dirty="0"/>
          </a:p>
        </p:txBody>
      </p:sp>
    </p:spTree>
    <p:extLst>
      <p:ext uri="{BB962C8B-B14F-4D97-AF65-F5344CB8AC3E}">
        <p14:creationId xmlns:p14="http://schemas.microsoft.com/office/powerpoint/2010/main" val="105618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ichtungspfeil 13"/>
          <p:cNvSpPr/>
          <p:nvPr/>
        </p:nvSpPr>
        <p:spPr>
          <a:xfrm>
            <a:off x="-125523"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blipFill dpi="0" rotWithShape="1">
            <a:blip r:embed="rId3"/>
            <a:srcRect/>
            <a:stretch>
              <a:fillRect/>
            </a:stretch>
          </a:blip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Bild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160" y="5759866"/>
            <a:ext cx="3264272" cy="992338"/>
          </a:xfrm>
          <a:prstGeom prst="rect">
            <a:avLst/>
          </a:prstGeom>
          <a:effectLst>
            <a:outerShdw blurRad="50800" dist="76200" algn="l" rotWithShape="0">
              <a:prstClr val="black">
                <a:alpha val="15000"/>
              </a:prstClr>
            </a:outerShdw>
          </a:effectLst>
        </p:spPr>
      </p:pic>
      <p:pic>
        <p:nvPicPr>
          <p:cNvPr id="20" name="Bild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4116" y="204766"/>
            <a:ext cx="576316" cy="576316"/>
          </a:xfrm>
          <a:prstGeom prst="rect">
            <a:avLst/>
          </a:prstGeom>
          <a:effectLst>
            <a:outerShdw blurRad="50800" dist="76200" algn="l" rotWithShape="0">
              <a:prstClr val="black">
                <a:alpha val="15000"/>
              </a:prstClr>
            </a:outerShdw>
          </a:effectLst>
        </p:spPr>
      </p:pic>
      <p:pic>
        <p:nvPicPr>
          <p:cNvPr id="21" name="Bild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1649" y="781082"/>
            <a:ext cx="758783" cy="573355"/>
          </a:xfrm>
          <a:prstGeom prst="rect">
            <a:avLst/>
          </a:prstGeom>
          <a:effectLst>
            <a:outerShdw blurRad="50800" dist="76200" algn="l" rotWithShape="0">
              <a:prstClr val="black">
                <a:alpha val="15000"/>
              </a:prstClr>
            </a:outerShdw>
          </a:effectLst>
        </p:spPr>
      </p:pic>
      <p:sp>
        <p:nvSpPr>
          <p:cNvPr id="22" name="Textfeld 21"/>
          <p:cNvSpPr txBox="1"/>
          <p:nvPr/>
        </p:nvSpPr>
        <p:spPr>
          <a:xfrm>
            <a:off x="10014403" y="315024"/>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fwd_jw_sh</a:t>
            </a:r>
            <a:endParaRPr lang="de-DE" dirty="0">
              <a:latin typeface="Impact" charset="0"/>
              <a:ea typeface="Impact" charset="0"/>
              <a:cs typeface="Impact" charset="0"/>
            </a:endParaRPr>
          </a:p>
        </p:txBody>
      </p:sp>
      <p:sp>
        <p:nvSpPr>
          <p:cNvPr id="23" name="Textfeld 22"/>
          <p:cNvSpPr txBox="1"/>
          <p:nvPr/>
        </p:nvSpPr>
        <p:spPr>
          <a:xfrm>
            <a:off x="10014403" y="889859"/>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FWDinSH</a:t>
            </a:r>
            <a:endParaRPr lang="de-DE" dirty="0">
              <a:latin typeface="Impact" charset="0"/>
              <a:ea typeface="Impact" charset="0"/>
              <a:cs typeface="Impact" charset="0"/>
            </a:endParaRPr>
          </a:p>
        </p:txBody>
      </p:sp>
      <p:sp>
        <p:nvSpPr>
          <p:cNvPr id="13" name="Richtungspfeil 13"/>
          <p:cNvSpPr/>
          <p:nvPr/>
        </p:nvSpPr>
        <p:spPr>
          <a:xfrm>
            <a:off x="-2631012"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solidFill>
            <a:srgbClr val="92D050">
              <a:alpha val="85000"/>
            </a:srgbClr>
          </a:solid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ichtungspfeil 13"/>
          <p:cNvSpPr/>
          <p:nvPr/>
        </p:nvSpPr>
        <p:spPr>
          <a:xfrm>
            <a:off x="-2462638" y="102383"/>
            <a:ext cx="10410354" cy="6653234"/>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noFill/>
          <a:ln>
            <a:solidFill>
              <a:schemeClr val="bg1"/>
            </a:solidFill>
            <a:prstDash val="solid"/>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0" y="1843950"/>
            <a:ext cx="7297386" cy="3170099"/>
          </a:xfrm>
          <a:prstGeom prst="rect">
            <a:avLst/>
          </a:prstGeom>
          <a:noFill/>
        </p:spPr>
        <p:txBody>
          <a:bodyPr wrap="square" rtlCol="0">
            <a:spAutoFit/>
          </a:bodyPr>
          <a:lstStyle/>
          <a:p>
            <a:r>
              <a:rPr lang="de-DE" sz="3600" dirty="0" smtClean="0">
                <a:solidFill>
                  <a:schemeClr val="bg1"/>
                </a:solidFill>
                <a:latin typeface="Arial Rounded MT Bold" charset="0"/>
                <a:ea typeface="Arial Rounded MT Bold" charset="0"/>
                <a:cs typeface="Arial Rounded MT Bold" charset="0"/>
              </a:rPr>
              <a:t>Weitere Infos über Träger</a:t>
            </a:r>
          </a:p>
          <a:p>
            <a:endParaRPr lang="de-DE" sz="3600" dirty="0">
              <a:solidFill>
                <a:schemeClr val="bg1"/>
              </a:solidFill>
              <a:latin typeface="Arial Rounded MT Bold" charset="0"/>
              <a:ea typeface="Arial Rounded MT Bold" charset="0"/>
              <a:cs typeface="Arial Rounded MT Bold" charset="0"/>
            </a:endParaRPr>
          </a:p>
          <a:p>
            <a:r>
              <a:rPr lang="de-DE" sz="3200" dirty="0" smtClean="0">
                <a:solidFill>
                  <a:schemeClr val="bg1"/>
                </a:solidFill>
                <a:latin typeface="Arial Rounded MT Bold" charset="0"/>
                <a:ea typeface="Arial Rounded MT Bold" charset="0"/>
                <a:cs typeface="Arial Rounded MT Bold" charset="0"/>
              </a:rPr>
              <a:t>www.engagiert-in-sh.de</a:t>
            </a:r>
          </a:p>
          <a:p>
            <a:r>
              <a:rPr lang="de-DE" sz="3200" dirty="0" smtClean="0">
                <a:solidFill>
                  <a:schemeClr val="bg1"/>
                </a:solidFill>
                <a:latin typeface="Arial Rounded MT Bold" charset="0"/>
                <a:ea typeface="Arial Rounded MT Bold" charset="0"/>
                <a:cs typeface="Arial Rounded MT Bold" charset="0"/>
              </a:rPr>
              <a:t>www.bundesfreiwilligendienst.de</a:t>
            </a:r>
          </a:p>
          <a:p>
            <a:r>
              <a:rPr lang="de-DE" sz="3200" dirty="0" smtClean="0">
                <a:solidFill>
                  <a:schemeClr val="bg1"/>
                </a:solidFill>
                <a:latin typeface="Arial Rounded MT Bold" charset="0"/>
                <a:ea typeface="Arial Rounded MT Bold" charset="0"/>
                <a:cs typeface="Arial Rounded MT Bold" charset="0"/>
              </a:rPr>
              <a:t>www.auslandsfreiwilligendienst.de</a:t>
            </a:r>
          </a:p>
          <a:p>
            <a:r>
              <a:rPr lang="de-DE" sz="3200" dirty="0" smtClean="0">
                <a:solidFill>
                  <a:schemeClr val="bg1"/>
                </a:solidFill>
                <a:latin typeface="Arial Rounded MT Bold" charset="0"/>
                <a:ea typeface="Arial Rounded MT Bold" charset="0"/>
                <a:cs typeface="Arial Rounded MT Bold" charset="0"/>
              </a:rPr>
              <a:t>Im Heft „Zeit das Richtige zu tun“</a:t>
            </a:r>
            <a:endParaRPr lang="de-DE" sz="2800" dirty="0">
              <a:solidFill>
                <a:schemeClr val="bg1"/>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550768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ichtungspfeil 13"/>
          <p:cNvSpPr/>
          <p:nvPr/>
        </p:nvSpPr>
        <p:spPr>
          <a:xfrm>
            <a:off x="-125523"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blipFill dpi="0" rotWithShape="1">
            <a:blip r:embed="rId3"/>
            <a:srcRect/>
            <a:stretch>
              <a:fillRect/>
            </a:stretch>
          </a:blip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Bild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160" y="5759866"/>
            <a:ext cx="3264272" cy="992338"/>
          </a:xfrm>
          <a:prstGeom prst="rect">
            <a:avLst/>
          </a:prstGeom>
          <a:effectLst>
            <a:outerShdw blurRad="50800" dist="76200" algn="l" rotWithShape="0">
              <a:prstClr val="black">
                <a:alpha val="15000"/>
              </a:prstClr>
            </a:outerShdw>
          </a:effectLst>
        </p:spPr>
      </p:pic>
      <p:pic>
        <p:nvPicPr>
          <p:cNvPr id="20" name="Bild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4116" y="204766"/>
            <a:ext cx="576316" cy="576316"/>
          </a:xfrm>
          <a:prstGeom prst="rect">
            <a:avLst/>
          </a:prstGeom>
          <a:effectLst>
            <a:outerShdw blurRad="50800" dist="76200" algn="l" rotWithShape="0">
              <a:prstClr val="black">
                <a:alpha val="15000"/>
              </a:prstClr>
            </a:outerShdw>
          </a:effectLst>
        </p:spPr>
      </p:pic>
      <p:pic>
        <p:nvPicPr>
          <p:cNvPr id="21" name="Bild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1649" y="781082"/>
            <a:ext cx="758783" cy="573355"/>
          </a:xfrm>
          <a:prstGeom prst="rect">
            <a:avLst/>
          </a:prstGeom>
          <a:effectLst>
            <a:outerShdw blurRad="50800" dist="76200" algn="l" rotWithShape="0">
              <a:prstClr val="black">
                <a:alpha val="15000"/>
              </a:prstClr>
            </a:outerShdw>
          </a:effectLst>
        </p:spPr>
      </p:pic>
      <p:sp>
        <p:nvSpPr>
          <p:cNvPr id="22" name="Textfeld 21"/>
          <p:cNvSpPr txBox="1"/>
          <p:nvPr/>
        </p:nvSpPr>
        <p:spPr>
          <a:xfrm>
            <a:off x="10014403" y="315024"/>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fwd_jw_sh</a:t>
            </a:r>
            <a:endParaRPr lang="de-DE" dirty="0">
              <a:latin typeface="Impact" charset="0"/>
              <a:ea typeface="Impact" charset="0"/>
              <a:cs typeface="Impact" charset="0"/>
            </a:endParaRPr>
          </a:p>
        </p:txBody>
      </p:sp>
      <p:sp>
        <p:nvSpPr>
          <p:cNvPr id="23" name="Textfeld 22"/>
          <p:cNvSpPr txBox="1"/>
          <p:nvPr/>
        </p:nvSpPr>
        <p:spPr>
          <a:xfrm>
            <a:off x="10014403" y="889859"/>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FWDinSH</a:t>
            </a:r>
            <a:endParaRPr lang="de-DE" dirty="0">
              <a:latin typeface="Impact" charset="0"/>
              <a:ea typeface="Impact" charset="0"/>
              <a:cs typeface="Impact" charset="0"/>
            </a:endParaRPr>
          </a:p>
        </p:txBody>
      </p:sp>
      <p:sp>
        <p:nvSpPr>
          <p:cNvPr id="13" name="Richtungspfeil 13"/>
          <p:cNvSpPr/>
          <p:nvPr/>
        </p:nvSpPr>
        <p:spPr>
          <a:xfrm>
            <a:off x="-2631012"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solidFill>
            <a:srgbClr val="92D050">
              <a:alpha val="85000"/>
            </a:srgbClr>
          </a:solid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ichtungspfeil 13"/>
          <p:cNvSpPr/>
          <p:nvPr/>
        </p:nvSpPr>
        <p:spPr>
          <a:xfrm>
            <a:off x="-2462638" y="102383"/>
            <a:ext cx="10410354" cy="6653234"/>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noFill/>
          <a:ln>
            <a:solidFill>
              <a:schemeClr val="bg1"/>
            </a:solidFill>
            <a:prstDash val="solid"/>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104313" y="684356"/>
            <a:ext cx="7297386" cy="6093976"/>
          </a:xfrm>
          <a:prstGeom prst="rect">
            <a:avLst/>
          </a:prstGeom>
          <a:noFill/>
        </p:spPr>
        <p:txBody>
          <a:bodyPr wrap="square" rtlCol="0">
            <a:spAutoFit/>
          </a:bodyPr>
          <a:lstStyle/>
          <a:p>
            <a:r>
              <a:rPr lang="de-DE" sz="3600" dirty="0" smtClean="0">
                <a:solidFill>
                  <a:schemeClr val="bg1"/>
                </a:solidFill>
                <a:latin typeface="Arial Rounded MT Bold" charset="0"/>
                <a:ea typeface="Arial Rounded MT Bold" charset="0"/>
                <a:cs typeface="Arial Rounded MT Bold" charset="0"/>
              </a:rPr>
              <a:t>Besonderheiten </a:t>
            </a:r>
          </a:p>
          <a:p>
            <a:r>
              <a:rPr lang="de-DE" sz="3600" dirty="0">
                <a:solidFill>
                  <a:schemeClr val="bg1"/>
                </a:solidFill>
                <a:latin typeface="Arial Rounded MT Bold" charset="0"/>
                <a:ea typeface="Arial Rounded MT Bold" charset="0"/>
                <a:cs typeface="Arial Rounded MT Bold" charset="0"/>
              </a:rPr>
              <a:t>d</a:t>
            </a:r>
            <a:r>
              <a:rPr lang="de-DE" sz="3600" dirty="0" smtClean="0">
                <a:solidFill>
                  <a:schemeClr val="bg1"/>
                </a:solidFill>
                <a:latin typeface="Arial Rounded MT Bold" charset="0"/>
                <a:ea typeface="Arial Rounded MT Bold" charset="0"/>
                <a:cs typeface="Arial Rounded MT Bold" charset="0"/>
              </a:rPr>
              <a:t>es Jugendwerks </a:t>
            </a:r>
          </a:p>
          <a:p>
            <a:endParaRPr lang="de-DE" sz="3600" dirty="0">
              <a:solidFill>
                <a:schemeClr val="bg1"/>
              </a:solidFill>
              <a:latin typeface="Arial Rounded MT Bold" charset="0"/>
              <a:ea typeface="Arial Rounded MT Bold" charset="0"/>
              <a:cs typeface="Arial Rounded MT Bold" charset="0"/>
            </a:endParaRPr>
          </a:p>
          <a:p>
            <a:pPr marL="457200" indent="-457200">
              <a:spcAft>
                <a:spcPts val="1200"/>
              </a:spcAft>
              <a:buFontTx/>
              <a:buChar char="-"/>
            </a:pPr>
            <a:r>
              <a:rPr lang="de-DE" sz="3200" dirty="0" smtClean="0">
                <a:solidFill>
                  <a:schemeClr val="bg1"/>
                </a:solidFill>
                <a:latin typeface="Arial Rounded MT Bold" charset="0"/>
                <a:ea typeface="Arial Rounded MT Bold" charset="0"/>
                <a:cs typeface="Arial Rounded MT Bold" charset="0"/>
              </a:rPr>
              <a:t>Seminare werden von Ehrenamtlichen mitgestaltet</a:t>
            </a:r>
          </a:p>
          <a:p>
            <a:pPr marL="457200" indent="-457200">
              <a:spcAft>
                <a:spcPts val="1200"/>
              </a:spcAft>
              <a:buFontTx/>
              <a:buChar char="-"/>
            </a:pPr>
            <a:r>
              <a:rPr lang="de-DE" sz="3200" dirty="0" smtClean="0">
                <a:solidFill>
                  <a:schemeClr val="bg1"/>
                </a:solidFill>
                <a:latin typeface="Arial Rounded MT Bold" charset="0"/>
                <a:ea typeface="Arial Rounded MT Bold" charset="0"/>
                <a:cs typeface="Arial Rounded MT Bold" charset="0"/>
              </a:rPr>
              <a:t>Seminare sind vom Jugendverband geprägt</a:t>
            </a:r>
          </a:p>
          <a:p>
            <a:pPr marL="457200" indent="-457200">
              <a:spcAft>
                <a:spcPts val="1200"/>
              </a:spcAft>
              <a:buFontTx/>
              <a:buChar char="-"/>
            </a:pPr>
            <a:r>
              <a:rPr lang="de-DE" sz="3200" dirty="0" smtClean="0">
                <a:solidFill>
                  <a:schemeClr val="bg1"/>
                </a:solidFill>
                <a:latin typeface="Arial Rounded MT Bold" charset="0"/>
                <a:ea typeface="Arial Rounded MT Bold" charset="0"/>
                <a:cs typeface="Arial Rounded MT Bold" charset="0"/>
              </a:rPr>
              <a:t>Seminarthemen werden von    den Freiwilligen           mitbestimmt</a:t>
            </a:r>
          </a:p>
          <a:p>
            <a:pPr marL="457200" indent="-457200">
              <a:buFontTx/>
              <a:buChar char="-"/>
            </a:pPr>
            <a:endParaRPr lang="de-DE" sz="2800" dirty="0">
              <a:solidFill>
                <a:schemeClr val="bg1"/>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221442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Bild 17"/>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39145" y="5686543"/>
            <a:ext cx="3285700" cy="998852"/>
          </a:xfrm>
          <a:prstGeom prst="rect">
            <a:avLst/>
          </a:prstGeom>
          <a:effectLst>
            <a:outerShdw blurRad="50800" dist="76200" algn="l" rotWithShape="0">
              <a:prstClr val="black">
                <a:alpha val="15000"/>
              </a:prstClr>
            </a:outerShdw>
          </a:effectLst>
        </p:spPr>
      </p:pic>
      <p:pic>
        <p:nvPicPr>
          <p:cNvPr id="25" name="Bild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8454" y="1887897"/>
            <a:ext cx="983442" cy="983442"/>
          </a:xfrm>
          <a:prstGeom prst="rect">
            <a:avLst/>
          </a:prstGeom>
          <a:effectLst>
            <a:outerShdw blurRad="50800" dist="76200" algn="l" rotWithShape="0">
              <a:prstClr val="black">
                <a:alpha val="15000"/>
              </a:prstClr>
            </a:outerShdw>
          </a:effectLst>
        </p:spPr>
      </p:pic>
      <p:pic>
        <p:nvPicPr>
          <p:cNvPr id="26" name="Bild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7087" y="2917687"/>
            <a:ext cx="1294809" cy="978389"/>
          </a:xfrm>
          <a:prstGeom prst="rect">
            <a:avLst/>
          </a:prstGeom>
          <a:effectLst>
            <a:outerShdw blurRad="50800" dist="76200" algn="l" rotWithShape="0">
              <a:prstClr val="black">
                <a:alpha val="15000"/>
              </a:prstClr>
            </a:outerShdw>
          </a:effectLst>
        </p:spPr>
      </p:pic>
      <p:sp>
        <p:nvSpPr>
          <p:cNvPr id="27" name="Textfeld 26"/>
          <p:cNvSpPr txBox="1"/>
          <p:nvPr/>
        </p:nvSpPr>
        <p:spPr>
          <a:xfrm>
            <a:off x="3657598" y="2003068"/>
            <a:ext cx="4000856" cy="923330"/>
          </a:xfrm>
          <a:prstGeom prst="rect">
            <a:avLst/>
          </a:prstGeom>
          <a:noFill/>
          <a:effectLst>
            <a:outerShdw blurRad="50800" dist="76200" algn="l" rotWithShape="0">
              <a:prstClr val="black">
                <a:alpha val="15000"/>
              </a:prstClr>
            </a:outerShdw>
          </a:effectLst>
        </p:spPr>
        <p:txBody>
          <a:bodyPr wrap="square" rtlCol="0">
            <a:spAutoFit/>
          </a:bodyPr>
          <a:lstStyle/>
          <a:p>
            <a:r>
              <a:rPr lang="de-DE" sz="5400" dirty="0" smtClean="0">
                <a:latin typeface="Impact" charset="0"/>
                <a:ea typeface="Impact" charset="0"/>
                <a:cs typeface="Impact" charset="0"/>
              </a:rPr>
              <a:t>@</a:t>
            </a:r>
            <a:r>
              <a:rPr lang="de-DE" sz="5400" dirty="0" err="1" smtClean="0">
                <a:latin typeface="Impact" charset="0"/>
                <a:ea typeface="Impact" charset="0"/>
                <a:cs typeface="Impact" charset="0"/>
              </a:rPr>
              <a:t>fwd_jw_sh</a:t>
            </a:r>
            <a:endParaRPr lang="de-DE" sz="5400" dirty="0">
              <a:latin typeface="Impact" charset="0"/>
              <a:ea typeface="Impact" charset="0"/>
              <a:cs typeface="Impact" charset="0"/>
            </a:endParaRPr>
          </a:p>
        </p:txBody>
      </p:sp>
      <p:sp>
        <p:nvSpPr>
          <p:cNvPr id="28" name="Textfeld 27"/>
          <p:cNvSpPr txBox="1"/>
          <p:nvPr/>
        </p:nvSpPr>
        <p:spPr>
          <a:xfrm>
            <a:off x="3657598" y="2926398"/>
            <a:ext cx="4027359" cy="923330"/>
          </a:xfrm>
          <a:prstGeom prst="rect">
            <a:avLst/>
          </a:prstGeom>
          <a:noFill/>
          <a:effectLst>
            <a:outerShdw blurRad="50800" dist="76200" algn="l" rotWithShape="0">
              <a:prstClr val="black">
                <a:alpha val="15000"/>
              </a:prstClr>
            </a:outerShdw>
          </a:effectLst>
        </p:spPr>
        <p:txBody>
          <a:bodyPr wrap="square" rtlCol="0">
            <a:spAutoFit/>
          </a:bodyPr>
          <a:lstStyle/>
          <a:p>
            <a:r>
              <a:rPr lang="de-DE" sz="5400" dirty="0" smtClean="0">
                <a:latin typeface="Impact" charset="0"/>
                <a:ea typeface="Impact" charset="0"/>
                <a:cs typeface="Impact" charset="0"/>
              </a:rPr>
              <a:t>@</a:t>
            </a:r>
            <a:r>
              <a:rPr lang="de-DE" sz="5400" dirty="0" err="1" smtClean="0">
                <a:latin typeface="Impact" charset="0"/>
                <a:ea typeface="Impact" charset="0"/>
                <a:cs typeface="Impact" charset="0"/>
              </a:rPr>
              <a:t>FWDinSH</a:t>
            </a:r>
            <a:endParaRPr lang="de-DE" sz="5400" dirty="0">
              <a:latin typeface="Impact" charset="0"/>
              <a:ea typeface="Impact" charset="0"/>
              <a:cs typeface="Impact" charset="0"/>
            </a:endParaRPr>
          </a:p>
        </p:txBody>
      </p:sp>
    </p:spTree>
    <p:extLst>
      <p:ext uri="{BB962C8B-B14F-4D97-AF65-F5344CB8AC3E}">
        <p14:creationId xmlns:p14="http://schemas.microsoft.com/office/powerpoint/2010/main" val="94647607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ichtungspfeil 13"/>
          <p:cNvSpPr/>
          <p:nvPr/>
        </p:nvSpPr>
        <p:spPr>
          <a:xfrm>
            <a:off x="-125523"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blipFill dpi="0" rotWithShape="1">
            <a:blip r:embed="rId3"/>
            <a:srcRect/>
            <a:tile tx="-2641600" ty="-501650" sx="100000" sy="100000" flip="none" algn="tl"/>
          </a:blip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Bild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160" y="5759866"/>
            <a:ext cx="3264272" cy="992338"/>
          </a:xfrm>
          <a:prstGeom prst="rect">
            <a:avLst/>
          </a:prstGeom>
          <a:effectLst>
            <a:outerShdw blurRad="50800" dist="76200" algn="l" rotWithShape="0">
              <a:prstClr val="black">
                <a:alpha val="15000"/>
              </a:prstClr>
            </a:outerShdw>
          </a:effectLst>
        </p:spPr>
      </p:pic>
      <p:pic>
        <p:nvPicPr>
          <p:cNvPr id="20" name="Bild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4116" y="204766"/>
            <a:ext cx="576316" cy="576316"/>
          </a:xfrm>
          <a:prstGeom prst="rect">
            <a:avLst/>
          </a:prstGeom>
          <a:effectLst>
            <a:outerShdw blurRad="50800" dist="76200" algn="l" rotWithShape="0">
              <a:prstClr val="black">
                <a:alpha val="15000"/>
              </a:prstClr>
            </a:outerShdw>
          </a:effectLst>
        </p:spPr>
      </p:pic>
      <p:pic>
        <p:nvPicPr>
          <p:cNvPr id="21" name="Bild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1649" y="781082"/>
            <a:ext cx="758783" cy="573355"/>
          </a:xfrm>
          <a:prstGeom prst="rect">
            <a:avLst/>
          </a:prstGeom>
          <a:effectLst>
            <a:outerShdw blurRad="50800" dist="76200" algn="l" rotWithShape="0">
              <a:prstClr val="black">
                <a:alpha val="15000"/>
              </a:prstClr>
            </a:outerShdw>
          </a:effectLst>
        </p:spPr>
      </p:pic>
      <p:sp>
        <p:nvSpPr>
          <p:cNvPr id="22" name="Textfeld 21"/>
          <p:cNvSpPr txBox="1"/>
          <p:nvPr/>
        </p:nvSpPr>
        <p:spPr>
          <a:xfrm>
            <a:off x="10014403" y="315024"/>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fwd_jw_sh</a:t>
            </a:r>
            <a:endParaRPr lang="de-DE" dirty="0">
              <a:latin typeface="Impact" charset="0"/>
              <a:ea typeface="Impact" charset="0"/>
              <a:cs typeface="Impact" charset="0"/>
            </a:endParaRPr>
          </a:p>
        </p:txBody>
      </p:sp>
      <p:sp>
        <p:nvSpPr>
          <p:cNvPr id="23" name="Textfeld 22"/>
          <p:cNvSpPr txBox="1"/>
          <p:nvPr/>
        </p:nvSpPr>
        <p:spPr>
          <a:xfrm>
            <a:off x="10014403" y="889859"/>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FWDinSH</a:t>
            </a:r>
            <a:endParaRPr lang="de-DE" dirty="0">
              <a:latin typeface="Impact" charset="0"/>
              <a:ea typeface="Impact" charset="0"/>
              <a:cs typeface="Impact" charset="0"/>
            </a:endParaRPr>
          </a:p>
        </p:txBody>
      </p:sp>
      <p:sp>
        <p:nvSpPr>
          <p:cNvPr id="13" name="Richtungspfeil 13"/>
          <p:cNvSpPr/>
          <p:nvPr/>
        </p:nvSpPr>
        <p:spPr>
          <a:xfrm>
            <a:off x="-2631012"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solidFill>
            <a:srgbClr val="FF0000">
              <a:alpha val="85000"/>
            </a:srgbClr>
          </a:solid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336485" y="2020938"/>
            <a:ext cx="9677918" cy="4031873"/>
          </a:xfrm>
          <a:prstGeom prst="rect">
            <a:avLst/>
          </a:prstGeom>
          <a:noFill/>
        </p:spPr>
        <p:txBody>
          <a:bodyPr wrap="square" rtlCol="0">
            <a:spAutoFit/>
          </a:bodyPr>
          <a:lstStyle/>
          <a:p>
            <a:r>
              <a:rPr lang="de-DE" sz="2400" dirty="0" smtClean="0">
                <a:solidFill>
                  <a:schemeClr val="bg1"/>
                </a:solidFill>
                <a:latin typeface="Arial Rounded MT Bold" charset="0"/>
                <a:ea typeface="Arial Rounded MT Bold" charset="0"/>
                <a:cs typeface="Arial Rounded MT Bold" charset="0"/>
              </a:rPr>
              <a:t>Kontakt</a:t>
            </a:r>
          </a:p>
          <a:p>
            <a:endParaRPr lang="de-DE" sz="2400" dirty="0" smtClean="0">
              <a:solidFill>
                <a:schemeClr val="bg1"/>
              </a:solidFill>
              <a:latin typeface="Arial Rounded MT Bold" charset="0"/>
              <a:ea typeface="Arial Rounded MT Bold" charset="0"/>
              <a:cs typeface="Arial Rounded MT Bold" charset="0"/>
            </a:endParaRPr>
          </a:p>
          <a:p>
            <a:r>
              <a:rPr lang="de-DE" sz="2400" dirty="0" smtClean="0">
                <a:solidFill>
                  <a:schemeClr val="bg1"/>
                </a:solidFill>
                <a:latin typeface="Arial Rounded MT Bold" charset="0"/>
                <a:ea typeface="Arial Rounded MT Bold" charset="0"/>
                <a:cs typeface="Arial Rounded MT Bold" charset="0"/>
              </a:rPr>
              <a:t>Landesjugendwerk der AWO S-H. e.V.</a:t>
            </a:r>
          </a:p>
          <a:p>
            <a:r>
              <a:rPr lang="de-DE" sz="2400" dirty="0" smtClean="0">
                <a:solidFill>
                  <a:schemeClr val="bg1"/>
                </a:solidFill>
                <a:latin typeface="Arial Rounded MT Bold" charset="0"/>
                <a:ea typeface="Arial Rounded MT Bold" charset="0"/>
                <a:cs typeface="Arial Rounded MT Bold" charset="0"/>
              </a:rPr>
              <a:t>Gärtnerstraße 47</a:t>
            </a:r>
          </a:p>
          <a:p>
            <a:r>
              <a:rPr lang="de-DE" sz="2400" dirty="0" smtClean="0">
                <a:solidFill>
                  <a:schemeClr val="bg1"/>
                </a:solidFill>
                <a:latin typeface="Arial Rounded MT Bold" charset="0"/>
                <a:ea typeface="Arial Rounded MT Bold" charset="0"/>
                <a:cs typeface="Arial Rounded MT Bold" charset="0"/>
              </a:rPr>
              <a:t>24113 Kiel</a:t>
            </a:r>
          </a:p>
          <a:p>
            <a:r>
              <a:rPr lang="de-DE" sz="2400" dirty="0" smtClean="0">
                <a:solidFill>
                  <a:schemeClr val="bg1"/>
                </a:solidFill>
                <a:latin typeface="Arial Rounded MT Bold" charset="0"/>
                <a:ea typeface="Arial Rounded MT Bold" charset="0"/>
                <a:cs typeface="Arial Rounded MT Bold" charset="0"/>
              </a:rPr>
              <a:t>0431 705342 0</a:t>
            </a:r>
          </a:p>
          <a:p>
            <a:r>
              <a:rPr lang="de-DE" sz="2400" dirty="0" smtClean="0">
                <a:solidFill>
                  <a:schemeClr val="bg1"/>
                </a:solidFill>
                <a:latin typeface="Arial Rounded MT Bold" charset="0"/>
                <a:ea typeface="Arial Rounded MT Bold" charset="0"/>
                <a:cs typeface="Arial Rounded MT Bold" charset="0"/>
              </a:rPr>
              <a:t>www.ljw-awo-sh.de</a:t>
            </a:r>
          </a:p>
          <a:p>
            <a:endParaRPr lang="de-DE" sz="2400" dirty="0">
              <a:solidFill>
                <a:schemeClr val="bg1"/>
              </a:solidFill>
              <a:latin typeface="Arial Rounded MT Bold" charset="0"/>
              <a:ea typeface="Arial Rounded MT Bold" charset="0"/>
              <a:cs typeface="Arial Rounded MT Bold" charset="0"/>
            </a:endParaRPr>
          </a:p>
          <a:p>
            <a:r>
              <a:rPr lang="de-DE" sz="2400" dirty="0" smtClean="0">
                <a:solidFill>
                  <a:schemeClr val="bg1"/>
                </a:solidFill>
                <a:latin typeface="Arial Rounded MT Bold" charset="0"/>
                <a:ea typeface="Arial Rounded MT Bold" charset="0"/>
                <a:cs typeface="Arial Rounded MT Bold" charset="0"/>
              </a:rPr>
              <a:t>und bei Facebook und Instagram </a:t>
            </a:r>
          </a:p>
          <a:p>
            <a:pPr algn="ctr"/>
            <a:endParaRPr lang="de-DE" sz="2000" dirty="0">
              <a:solidFill>
                <a:schemeClr val="bg1"/>
              </a:solidFill>
              <a:latin typeface="Arial Rounded MT Bold" charset="0"/>
              <a:ea typeface="Arial Rounded MT Bold" charset="0"/>
              <a:cs typeface="Arial Rounded MT Bold" charset="0"/>
            </a:endParaRPr>
          </a:p>
          <a:p>
            <a:pPr algn="ctr"/>
            <a:endParaRPr lang="de-DE" sz="2000" dirty="0">
              <a:solidFill>
                <a:schemeClr val="bg1"/>
              </a:solidFill>
              <a:latin typeface="Arial Rounded MT Bold" charset="0"/>
              <a:ea typeface="Arial Rounded MT Bold" charset="0"/>
              <a:cs typeface="Arial Rounded MT Bold" charset="0"/>
            </a:endParaRPr>
          </a:p>
        </p:txBody>
      </p:sp>
      <p:sp>
        <p:nvSpPr>
          <p:cNvPr id="15" name="Richtungspfeil 13"/>
          <p:cNvSpPr/>
          <p:nvPr/>
        </p:nvSpPr>
        <p:spPr>
          <a:xfrm>
            <a:off x="-2462638" y="102383"/>
            <a:ext cx="10410354" cy="6653234"/>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noFill/>
          <a:ln>
            <a:solidFill>
              <a:schemeClr val="bg1"/>
            </a:solidFill>
            <a:prstDash val="solid"/>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623849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ichtungspfeil 13"/>
          <p:cNvSpPr/>
          <p:nvPr/>
        </p:nvSpPr>
        <p:spPr>
          <a:xfrm>
            <a:off x="-125523"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blipFill dpi="0" rotWithShape="0">
            <a:blip r:embed="rId3"/>
            <a:srcRect/>
            <a:stretch>
              <a:fillRect/>
            </a:stretch>
          </a:blip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Bild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160" y="5759866"/>
            <a:ext cx="3264272" cy="992338"/>
          </a:xfrm>
          <a:prstGeom prst="rect">
            <a:avLst/>
          </a:prstGeom>
          <a:effectLst>
            <a:outerShdw blurRad="50800" dist="76200" algn="l" rotWithShape="0">
              <a:prstClr val="black">
                <a:alpha val="15000"/>
              </a:prstClr>
            </a:outerShdw>
          </a:effectLst>
        </p:spPr>
      </p:pic>
      <p:pic>
        <p:nvPicPr>
          <p:cNvPr id="20" name="Bild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4116" y="204766"/>
            <a:ext cx="576316" cy="576316"/>
          </a:xfrm>
          <a:prstGeom prst="rect">
            <a:avLst/>
          </a:prstGeom>
          <a:effectLst>
            <a:outerShdw blurRad="50800" dist="76200" algn="l" rotWithShape="0">
              <a:prstClr val="black">
                <a:alpha val="15000"/>
              </a:prstClr>
            </a:outerShdw>
          </a:effectLst>
        </p:spPr>
      </p:pic>
      <p:pic>
        <p:nvPicPr>
          <p:cNvPr id="21" name="Bild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1649" y="781082"/>
            <a:ext cx="758783" cy="573355"/>
          </a:xfrm>
          <a:prstGeom prst="rect">
            <a:avLst/>
          </a:prstGeom>
          <a:effectLst>
            <a:outerShdw blurRad="50800" dist="76200" algn="l" rotWithShape="0">
              <a:prstClr val="black">
                <a:alpha val="15000"/>
              </a:prstClr>
            </a:outerShdw>
          </a:effectLst>
        </p:spPr>
      </p:pic>
      <p:sp>
        <p:nvSpPr>
          <p:cNvPr id="22" name="Textfeld 21"/>
          <p:cNvSpPr txBox="1"/>
          <p:nvPr/>
        </p:nvSpPr>
        <p:spPr>
          <a:xfrm>
            <a:off x="10014403" y="315024"/>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fwd_jw_sh</a:t>
            </a:r>
            <a:endParaRPr lang="de-DE" dirty="0">
              <a:latin typeface="Impact" charset="0"/>
              <a:ea typeface="Impact" charset="0"/>
              <a:cs typeface="Impact" charset="0"/>
            </a:endParaRPr>
          </a:p>
        </p:txBody>
      </p:sp>
      <p:sp>
        <p:nvSpPr>
          <p:cNvPr id="23" name="Textfeld 22"/>
          <p:cNvSpPr txBox="1"/>
          <p:nvPr/>
        </p:nvSpPr>
        <p:spPr>
          <a:xfrm>
            <a:off x="10014403" y="889859"/>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FWDinSH</a:t>
            </a:r>
            <a:endParaRPr lang="de-DE" dirty="0">
              <a:latin typeface="Impact" charset="0"/>
              <a:ea typeface="Impact" charset="0"/>
              <a:cs typeface="Impact" charset="0"/>
            </a:endParaRPr>
          </a:p>
        </p:txBody>
      </p:sp>
      <p:sp>
        <p:nvSpPr>
          <p:cNvPr id="13" name="Richtungspfeil 13"/>
          <p:cNvSpPr/>
          <p:nvPr/>
        </p:nvSpPr>
        <p:spPr>
          <a:xfrm>
            <a:off x="-2631012"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solidFill>
            <a:srgbClr val="00B0F0">
              <a:alpha val="85000"/>
            </a:srgbClr>
          </a:solid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ichtungspfeil 13"/>
          <p:cNvSpPr/>
          <p:nvPr/>
        </p:nvSpPr>
        <p:spPr>
          <a:xfrm>
            <a:off x="-2462638" y="102383"/>
            <a:ext cx="10410354" cy="6653234"/>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noFill/>
          <a:ln>
            <a:solidFill>
              <a:schemeClr val="bg1"/>
            </a:solidFill>
            <a:prstDash val="solid"/>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108885" y="1259191"/>
            <a:ext cx="7297386" cy="5232202"/>
          </a:xfrm>
          <a:prstGeom prst="rect">
            <a:avLst/>
          </a:prstGeom>
          <a:noFill/>
        </p:spPr>
        <p:txBody>
          <a:bodyPr wrap="square" rtlCol="0">
            <a:spAutoFit/>
          </a:bodyPr>
          <a:lstStyle/>
          <a:p>
            <a:r>
              <a:rPr lang="de-DE" sz="3600" dirty="0" smtClean="0">
                <a:solidFill>
                  <a:schemeClr val="bg1"/>
                </a:solidFill>
                <a:latin typeface="Arial Rounded MT Bold" charset="0"/>
                <a:ea typeface="Arial Rounded MT Bold" charset="0"/>
                <a:cs typeface="Arial Rounded MT Bold" charset="0"/>
              </a:rPr>
              <a:t>Freiwilliges </a:t>
            </a:r>
            <a:r>
              <a:rPr lang="de-DE" sz="3600" dirty="0" smtClean="0">
                <a:solidFill>
                  <a:schemeClr val="bg1"/>
                </a:solidFill>
                <a:effectLst>
                  <a:outerShdw blurRad="50800" dist="50800" dir="5400000" sx="1000" sy="1000" algn="ctr" rotWithShape="0">
                    <a:srgbClr val="000000"/>
                  </a:outerShdw>
                </a:effectLst>
                <a:latin typeface="Arial Rounded MT Bold" charset="0"/>
                <a:ea typeface="Arial Rounded MT Bold" charset="0"/>
                <a:cs typeface="Arial Rounded MT Bold" charset="0"/>
              </a:rPr>
              <a:t>Soziales</a:t>
            </a:r>
            <a:r>
              <a:rPr lang="de-DE" sz="3600" dirty="0" smtClean="0">
                <a:solidFill>
                  <a:schemeClr val="bg1"/>
                </a:solidFill>
                <a:latin typeface="Arial Rounded MT Bold" charset="0"/>
                <a:ea typeface="Arial Rounded MT Bold" charset="0"/>
                <a:cs typeface="Arial Rounded MT Bold" charset="0"/>
              </a:rPr>
              <a:t> Jahr, Bundesfreiwilligendienst </a:t>
            </a:r>
          </a:p>
          <a:p>
            <a:endParaRPr lang="de-DE" sz="3600" dirty="0" smtClean="0">
              <a:solidFill>
                <a:schemeClr val="bg1"/>
              </a:solidFill>
              <a:latin typeface="Arial Rounded MT Bold" charset="0"/>
              <a:ea typeface="Arial Rounded MT Bold" charset="0"/>
              <a:cs typeface="Arial Rounded MT Bold" charset="0"/>
            </a:endParaRPr>
          </a:p>
          <a:p>
            <a:pPr marL="571500" indent="-571500">
              <a:spcAft>
                <a:spcPts val="1200"/>
              </a:spcAft>
              <a:buFontTx/>
              <a:buChar char="-"/>
            </a:pPr>
            <a:r>
              <a:rPr lang="de-DE" sz="3200" dirty="0" smtClean="0">
                <a:solidFill>
                  <a:schemeClr val="bg1"/>
                </a:solidFill>
                <a:latin typeface="Arial Rounded MT Bold" charset="0"/>
                <a:ea typeface="Arial Rounded MT Bold" charset="0"/>
                <a:cs typeface="Arial Rounded MT Bold" charset="0"/>
              </a:rPr>
              <a:t>Bildungs- und Orientierungsjahr</a:t>
            </a:r>
          </a:p>
          <a:p>
            <a:pPr marL="571500" indent="-571500">
              <a:spcAft>
                <a:spcPts val="1200"/>
              </a:spcAft>
              <a:buFontTx/>
              <a:buChar char="-"/>
            </a:pPr>
            <a:r>
              <a:rPr lang="de-DE" sz="3200" dirty="0">
                <a:solidFill>
                  <a:schemeClr val="bg1"/>
                </a:solidFill>
                <a:latin typeface="Arial Rounded MT Bold" charset="0"/>
                <a:ea typeface="Arial Rounded MT Bold" charset="0"/>
                <a:cs typeface="Arial Rounded MT Bold" charset="0"/>
              </a:rPr>
              <a:t>ü</a:t>
            </a:r>
            <a:r>
              <a:rPr lang="de-DE" sz="3200" dirty="0" smtClean="0">
                <a:solidFill>
                  <a:schemeClr val="bg1"/>
                </a:solidFill>
                <a:latin typeface="Arial Rounded MT Bold" charset="0"/>
                <a:ea typeface="Arial Rounded MT Bold" charset="0"/>
                <a:cs typeface="Arial Rounded MT Bold" charset="0"/>
              </a:rPr>
              <a:t>berwiegend praktische Hilfstätigkeiten</a:t>
            </a:r>
          </a:p>
          <a:p>
            <a:pPr marL="571500" indent="-571500">
              <a:spcAft>
                <a:spcPts val="1200"/>
              </a:spcAft>
              <a:buFontTx/>
              <a:buChar char="-"/>
            </a:pPr>
            <a:r>
              <a:rPr lang="de-DE" sz="3200" dirty="0">
                <a:solidFill>
                  <a:schemeClr val="bg1"/>
                </a:solidFill>
                <a:latin typeface="Arial Rounded MT Bold" charset="0"/>
                <a:ea typeface="Arial Rounded MT Bold" charset="0"/>
                <a:cs typeface="Arial Rounded MT Bold" charset="0"/>
              </a:rPr>
              <a:t>s</a:t>
            </a:r>
            <a:r>
              <a:rPr lang="de-DE" sz="3200" dirty="0" smtClean="0">
                <a:solidFill>
                  <a:schemeClr val="bg1"/>
                </a:solidFill>
                <a:latin typeface="Arial Rounded MT Bold" charset="0"/>
                <a:ea typeface="Arial Rounded MT Bold" charset="0"/>
                <a:cs typeface="Arial Rounded MT Bold" charset="0"/>
              </a:rPr>
              <a:t>pannende Seminare</a:t>
            </a:r>
            <a:endParaRPr lang="de-DE" sz="4000" dirty="0" smtClean="0">
              <a:solidFill>
                <a:schemeClr val="bg1"/>
              </a:solidFill>
              <a:latin typeface="Arial Rounded MT Bold" charset="0"/>
              <a:ea typeface="Arial Rounded MT Bold" charset="0"/>
              <a:cs typeface="Arial Rounded MT Bold" charset="0"/>
            </a:endParaRPr>
          </a:p>
          <a:p>
            <a:endParaRPr lang="de-DE" sz="4400" dirty="0">
              <a:solidFill>
                <a:schemeClr val="bg1"/>
              </a:solidFill>
              <a:latin typeface="Arial Rounded MT Bold" charset="0"/>
              <a:ea typeface="Arial Rounded MT Bold" charset="0"/>
              <a:cs typeface="Arial Rounded MT Bold" charset="0"/>
            </a:endParaRPr>
          </a:p>
          <a:p>
            <a:endParaRPr lang="de-DE" sz="2400" dirty="0">
              <a:solidFill>
                <a:schemeClr val="bg1"/>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69178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ichtungspfeil 13"/>
          <p:cNvSpPr/>
          <p:nvPr/>
        </p:nvSpPr>
        <p:spPr>
          <a:xfrm>
            <a:off x="-125523"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blipFill dpi="0" rotWithShape="1">
            <a:blip r:embed="rId3"/>
            <a:srcRect/>
            <a:stretch>
              <a:fillRect/>
            </a:stretch>
          </a:blip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Bild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160" y="5759866"/>
            <a:ext cx="3264272" cy="992338"/>
          </a:xfrm>
          <a:prstGeom prst="rect">
            <a:avLst/>
          </a:prstGeom>
          <a:effectLst>
            <a:outerShdw blurRad="50800" dist="76200" algn="l" rotWithShape="0">
              <a:prstClr val="black">
                <a:alpha val="15000"/>
              </a:prstClr>
            </a:outerShdw>
          </a:effectLst>
        </p:spPr>
      </p:pic>
      <p:pic>
        <p:nvPicPr>
          <p:cNvPr id="20" name="Bild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4116" y="204766"/>
            <a:ext cx="576316" cy="576316"/>
          </a:xfrm>
          <a:prstGeom prst="rect">
            <a:avLst/>
          </a:prstGeom>
          <a:effectLst>
            <a:outerShdw blurRad="50800" dist="76200" algn="l" rotWithShape="0">
              <a:prstClr val="black">
                <a:alpha val="15000"/>
              </a:prstClr>
            </a:outerShdw>
          </a:effectLst>
        </p:spPr>
      </p:pic>
      <p:pic>
        <p:nvPicPr>
          <p:cNvPr id="21" name="Bild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1649" y="781082"/>
            <a:ext cx="758783" cy="573355"/>
          </a:xfrm>
          <a:prstGeom prst="rect">
            <a:avLst/>
          </a:prstGeom>
          <a:effectLst>
            <a:outerShdw blurRad="50800" dist="76200" algn="l" rotWithShape="0">
              <a:prstClr val="black">
                <a:alpha val="15000"/>
              </a:prstClr>
            </a:outerShdw>
          </a:effectLst>
        </p:spPr>
      </p:pic>
      <p:sp>
        <p:nvSpPr>
          <p:cNvPr id="22" name="Textfeld 21"/>
          <p:cNvSpPr txBox="1"/>
          <p:nvPr/>
        </p:nvSpPr>
        <p:spPr>
          <a:xfrm>
            <a:off x="10014403" y="315024"/>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fwd_jw_sh</a:t>
            </a:r>
            <a:endParaRPr lang="de-DE" dirty="0">
              <a:latin typeface="Impact" charset="0"/>
              <a:ea typeface="Impact" charset="0"/>
              <a:cs typeface="Impact" charset="0"/>
            </a:endParaRPr>
          </a:p>
        </p:txBody>
      </p:sp>
      <p:sp>
        <p:nvSpPr>
          <p:cNvPr id="23" name="Textfeld 22"/>
          <p:cNvSpPr txBox="1"/>
          <p:nvPr/>
        </p:nvSpPr>
        <p:spPr>
          <a:xfrm>
            <a:off x="10014403" y="889859"/>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FWDinSH</a:t>
            </a:r>
            <a:endParaRPr lang="de-DE" dirty="0">
              <a:latin typeface="Impact" charset="0"/>
              <a:ea typeface="Impact" charset="0"/>
              <a:cs typeface="Impact" charset="0"/>
            </a:endParaRPr>
          </a:p>
        </p:txBody>
      </p:sp>
      <p:sp>
        <p:nvSpPr>
          <p:cNvPr id="13" name="Richtungspfeil 13"/>
          <p:cNvSpPr/>
          <p:nvPr/>
        </p:nvSpPr>
        <p:spPr>
          <a:xfrm>
            <a:off x="-2631012"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solidFill>
            <a:srgbClr val="00B0F0">
              <a:alpha val="85000"/>
            </a:srgbClr>
          </a:solid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ichtungspfeil 13"/>
          <p:cNvSpPr/>
          <p:nvPr/>
        </p:nvSpPr>
        <p:spPr>
          <a:xfrm>
            <a:off x="-2462638" y="102383"/>
            <a:ext cx="10410354" cy="6653234"/>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noFill/>
          <a:ln>
            <a:solidFill>
              <a:schemeClr val="bg1"/>
            </a:solidFill>
            <a:prstDash val="solid"/>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108885" y="1259191"/>
            <a:ext cx="7297386" cy="6124754"/>
          </a:xfrm>
          <a:prstGeom prst="rect">
            <a:avLst/>
          </a:prstGeom>
          <a:noFill/>
        </p:spPr>
        <p:txBody>
          <a:bodyPr wrap="square" rtlCol="0">
            <a:spAutoFit/>
          </a:bodyPr>
          <a:lstStyle/>
          <a:p>
            <a:r>
              <a:rPr lang="de-DE" sz="3600" dirty="0" smtClean="0">
                <a:solidFill>
                  <a:schemeClr val="bg1"/>
                </a:solidFill>
                <a:latin typeface="Arial Rounded MT Bold" charset="0"/>
                <a:ea typeface="Arial Rounded MT Bold" charset="0"/>
                <a:cs typeface="Arial Rounded MT Bold" charset="0"/>
              </a:rPr>
              <a:t>Einsatzgebiete</a:t>
            </a:r>
          </a:p>
          <a:p>
            <a:endParaRPr lang="de-DE" sz="3600" dirty="0" smtClean="0">
              <a:solidFill>
                <a:schemeClr val="bg1"/>
              </a:solidFill>
              <a:latin typeface="Arial Rounded MT Bold" charset="0"/>
              <a:ea typeface="Arial Rounded MT Bold" charset="0"/>
              <a:cs typeface="Arial Rounded MT Bold" charset="0"/>
            </a:endParaRPr>
          </a:p>
          <a:p>
            <a:pPr marL="571500" indent="-571500">
              <a:spcAft>
                <a:spcPts val="1200"/>
              </a:spcAft>
              <a:buFontTx/>
              <a:buChar char="-"/>
            </a:pPr>
            <a:r>
              <a:rPr lang="de-DE" sz="3200" b="1" u="sng" dirty="0">
                <a:solidFill>
                  <a:schemeClr val="bg1"/>
                </a:solidFill>
                <a:latin typeface="Arial Rounded MT Bold" charset="0"/>
                <a:ea typeface="Arial Rounded MT Bold" charset="0"/>
                <a:cs typeface="Arial Rounded MT Bold" charset="0"/>
              </a:rPr>
              <a:t>i</a:t>
            </a:r>
            <a:r>
              <a:rPr lang="de-DE" sz="3200" b="1" u="sng" dirty="0" smtClean="0">
                <a:solidFill>
                  <a:schemeClr val="bg1"/>
                </a:solidFill>
                <a:latin typeface="Arial Rounded MT Bold" charset="0"/>
                <a:ea typeface="Arial Rounded MT Bold" charset="0"/>
                <a:cs typeface="Arial Rounded MT Bold" charset="0"/>
              </a:rPr>
              <a:t>m Sozialen Bereich</a:t>
            </a:r>
          </a:p>
          <a:p>
            <a:pPr marL="571500" indent="-571500">
              <a:spcAft>
                <a:spcPts val="1200"/>
              </a:spcAft>
              <a:buFontTx/>
              <a:buChar char="-"/>
            </a:pPr>
            <a:r>
              <a:rPr lang="de-DE" sz="3200" dirty="0">
                <a:solidFill>
                  <a:schemeClr val="bg1"/>
                </a:solidFill>
                <a:latin typeface="Arial Rounded MT Bold" charset="0"/>
                <a:ea typeface="Arial Rounded MT Bold" charset="0"/>
                <a:cs typeface="Arial Rounded MT Bold" charset="0"/>
              </a:rPr>
              <a:t>im Sport</a:t>
            </a:r>
          </a:p>
          <a:p>
            <a:pPr marL="571500" indent="-571500">
              <a:spcAft>
                <a:spcPts val="1200"/>
              </a:spcAft>
              <a:buFontTx/>
              <a:buChar char="-"/>
            </a:pPr>
            <a:r>
              <a:rPr lang="de-DE" sz="3200" dirty="0">
                <a:solidFill>
                  <a:schemeClr val="bg1"/>
                </a:solidFill>
                <a:latin typeface="Arial Rounded MT Bold" charset="0"/>
                <a:ea typeface="Arial Rounded MT Bold" charset="0"/>
                <a:cs typeface="Arial Rounded MT Bold" charset="0"/>
              </a:rPr>
              <a:t>Freiwilligens </a:t>
            </a:r>
            <a:r>
              <a:rPr lang="de-DE" sz="3200" dirty="0" err="1">
                <a:solidFill>
                  <a:schemeClr val="bg1"/>
                </a:solidFill>
                <a:latin typeface="Arial Rounded MT Bold" charset="0"/>
                <a:ea typeface="Arial Rounded MT Bold" charset="0"/>
                <a:cs typeface="Arial Rounded MT Bold" charset="0"/>
              </a:rPr>
              <a:t>Ökolog</a:t>
            </a:r>
            <a:r>
              <a:rPr lang="de-DE" sz="3200" dirty="0">
                <a:solidFill>
                  <a:schemeClr val="bg1"/>
                </a:solidFill>
                <a:latin typeface="Arial Rounded MT Bold" charset="0"/>
                <a:ea typeface="Arial Rounded MT Bold" charset="0"/>
                <a:cs typeface="Arial Rounded MT Bold" charset="0"/>
              </a:rPr>
              <a:t>. Jahr (FÖJ)</a:t>
            </a:r>
          </a:p>
          <a:p>
            <a:pPr marL="571500" indent="-571500">
              <a:spcAft>
                <a:spcPts val="1200"/>
              </a:spcAft>
              <a:buFontTx/>
              <a:buChar char="-"/>
            </a:pPr>
            <a:r>
              <a:rPr lang="de-DE" sz="3200" dirty="0" smtClean="0">
                <a:solidFill>
                  <a:schemeClr val="bg1"/>
                </a:solidFill>
                <a:latin typeface="Arial Rounded MT Bold" charset="0"/>
                <a:ea typeface="Arial Rounded MT Bold" charset="0"/>
                <a:cs typeface="Arial Rounded MT Bold" charset="0"/>
              </a:rPr>
              <a:t>in </a:t>
            </a:r>
            <a:r>
              <a:rPr lang="de-DE" sz="3200" dirty="0">
                <a:solidFill>
                  <a:schemeClr val="bg1"/>
                </a:solidFill>
                <a:latin typeface="Arial Rounded MT Bold" charset="0"/>
                <a:ea typeface="Arial Rounded MT Bold" charset="0"/>
                <a:cs typeface="Arial Rounded MT Bold" charset="0"/>
              </a:rPr>
              <a:t>der </a:t>
            </a:r>
            <a:r>
              <a:rPr lang="de-DE" sz="3200" dirty="0" smtClean="0">
                <a:solidFill>
                  <a:schemeClr val="bg1"/>
                </a:solidFill>
                <a:latin typeface="Arial Rounded MT Bold" charset="0"/>
                <a:ea typeface="Arial Rounded MT Bold" charset="0"/>
                <a:cs typeface="Arial Rounded MT Bold" charset="0"/>
              </a:rPr>
              <a:t>Kultur</a:t>
            </a:r>
          </a:p>
          <a:p>
            <a:pPr marL="571500" indent="-571500">
              <a:spcAft>
                <a:spcPts val="1200"/>
              </a:spcAft>
              <a:buFontTx/>
              <a:buChar char="-"/>
            </a:pPr>
            <a:r>
              <a:rPr lang="de-DE" sz="3200" dirty="0">
                <a:solidFill>
                  <a:schemeClr val="bg1"/>
                </a:solidFill>
                <a:latin typeface="Arial Rounded MT Bold" charset="0"/>
                <a:ea typeface="Arial Rounded MT Bold" charset="0"/>
                <a:cs typeface="Arial Rounded MT Bold" charset="0"/>
              </a:rPr>
              <a:t>i</a:t>
            </a:r>
            <a:r>
              <a:rPr lang="de-DE" sz="3200" dirty="0" smtClean="0">
                <a:solidFill>
                  <a:schemeClr val="bg1"/>
                </a:solidFill>
                <a:latin typeface="Arial Rounded MT Bold" charset="0"/>
                <a:ea typeface="Arial Rounded MT Bold" charset="0"/>
                <a:cs typeface="Arial Rounded MT Bold" charset="0"/>
              </a:rPr>
              <a:t>n der Politik</a:t>
            </a:r>
            <a:endParaRPr lang="de-DE" sz="3200" dirty="0">
              <a:solidFill>
                <a:schemeClr val="bg1"/>
              </a:solidFill>
              <a:latin typeface="Arial Rounded MT Bold" charset="0"/>
              <a:ea typeface="Arial Rounded MT Bold" charset="0"/>
              <a:cs typeface="Arial Rounded MT Bold" charset="0"/>
            </a:endParaRPr>
          </a:p>
          <a:p>
            <a:pPr marL="571500" indent="-571500">
              <a:spcAft>
                <a:spcPts val="1200"/>
              </a:spcAft>
              <a:buFontTx/>
              <a:buChar char="-"/>
            </a:pPr>
            <a:r>
              <a:rPr lang="de-DE" sz="3200" dirty="0" smtClean="0">
                <a:solidFill>
                  <a:schemeClr val="bg1"/>
                </a:solidFill>
                <a:latin typeface="Arial Rounded MT Bold" charset="0"/>
                <a:ea typeface="Arial Rounded MT Bold" charset="0"/>
                <a:cs typeface="Arial Rounded MT Bold" charset="0"/>
              </a:rPr>
              <a:t>in der Denkmalpflege (FJD)</a:t>
            </a:r>
          </a:p>
          <a:p>
            <a:endParaRPr lang="de-DE" sz="4400" dirty="0">
              <a:solidFill>
                <a:schemeClr val="bg1"/>
              </a:solidFill>
              <a:latin typeface="Arial Rounded MT Bold" charset="0"/>
              <a:ea typeface="Arial Rounded MT Bold" charset="0"/>
              <a:cs typeface="Arial Rounded MT Bold" charset="0"/>
            </a:endParaRPr>
          </a:p>
          <a:p>
            <a:endParaRPr lang="de-DE" sz="2400" dirty="0">
              <a:solidFill>
                <a:schemeClr val="bg1"/>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21924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ichtungspfeil 13"/>
          <p:cNvSpPr/>
          <p:nvPr/>
        </p:nvSpPr>
        <p:spPr>
          <a:xfrm>
            <a:off x="-125523"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blipFill dpi="0" rotWithShape="1">
            <a:blip r:embed="rId3"/>
            <a:srcRect/>
            <a:stretch>
              <a:fillRect/>
            </a:stretch>
          </a:blip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Bild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160" y="5759866"/>
            <a:ext cx="3264272" cy="992338"/>
          </a:xfrm>
          <a:prstGeom prst="rect">
            <a:avLst/>
          </a:prstGeom>
          <a:effectLst>
            <a:outerShdw blurRad="50800" dist="76200" algn="l" rotWithShape="0">
              <a:prstClr val="black">
                <a:alpha val="15000"/>
              </a:prstClr>
            </a:outerShdw>
          </a:effectLst>
        </p:spPr>
      </p:pic>
      <p:pic>
        <p:nvPicPr>
          <p:cNvPr id="20" name="Bild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4116" y="204766"/>
            <a:ext cx="576316" cy="576316"/>
          </a:xfrm>
          <a:prstGeom prst="rect">
            <a:avLst/>
          </a:prstGeom>
          <a:effectLst>
            <a:outerShdw blurRad="50800" dist="76200" algn="l" rotWithShape="0">
              <a:prstClr val="black">
                <a:alpha val="15000"/>
              </a:prstClr>
            </a:outerShdw>
          </a:effectLst>
        </p:spPr>
      </p:pic>
      <p:pic>
        <p:nvPicPr>
          <p:cNvPr id="21" name="Bild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1649" y="781082"/>
            <a:ext cx="758783" cy="573355"/>
          </a:xfrm>
          <a:prstGeom prst="rect">
            <a:avLst/>
          </a:prstGeom>
          <a:effectLst>
            <a:outerShdw blurRad="50800" dist="76200" algn="l" rotWithShape="0">
              <a:prstClr val="black">
                <a:alpha val="15000"/>
              </a:prstClr>
            </a:outerShdw>
          </a:effectLst>
        </p:spPr>
      </p:pic>
      <p:sp>
        <p:nvSpPr>
          <p:cNvPr id="22" name="Textfeld 21"/>
          <p:cNvSpPr txBox="1"/>
          <p:nvPr/>
        </p:nvSpPr>
        <p:spPr>
          <a:xfrm>
            <a:off x="10014403" y="315024"/>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fwd_jw_sh</a:t>
            </a:r>
            <a:endParaRPr lang="de-DE" dirty="0">
              <a:latin typeface="Impact" charset="0"/>
              <a:ea typeface="Impact" charset="0"/>
              <a:cs typeface="Impact" charset="0"/>
            </a:endParaRPr>
          </a:p>
        </p:txBody>
      </p:sp>
      <p:sp>
        <p:nvSpPr>
          <p:cNvPr id="23" name="Textfeld 22"/>
          <p:cNvSpPr txBox="1"/>
          <p:nvPr/>
        </p:nvSpPr>
        <p:spPr>
          <a:xfrm>
            <a:off x="10014403" y="889859"/>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FWDinSH</a:t>
            </a:r>
            <a:endParaRPr lang="de-DE" dirty="0">
              <a:latin typeface="Impact" charset="0"/>
              <a:ea typeface="Impact" charset="0"/>
              <a:cs typeface="Impact" charset="0"/>
            </a:endParaRPr>
          </a:p>
        </p:txBody>
      </p:sp>
      <p:sp>
        <p:nvSpPr>
          <p:cNvPr id="13" name="Richtungspfeil 13"/>
          <p:cNvSpPr/>
          <p:nvPr/>
        </p:nvSpPr>
        <p:spPr>
          <a:xfrm>
            <a:off x="-2631012"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solidFill>
            <a:srgbClr val="00B0F0">
              <a:alpha val="85000"/>
            </a:srgbClr>
          </a:solid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ichtungspfeil 13"/>
          <p:cNvSpPr/>
          <p:nvPr/>
        </p:nvSpPr>
        <p:spPr>
          <a:xfrm>
            <a:off x="-2462638" y="102383"/>
            <a:ext cx="10410354" cy="6653234"/>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noFill/>
          <a:ln>
            <a:solidFill>
              <a:schemeClr val="bg1"/>
            </a:solidFill>
            <a:prstDash val="solid"/>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108885" y="1259191"/>
            <a:ext cx="7297386" cy="5170646"/>
          </a:xfrm>
          <a:prstGeom prst="rect">
            <a:avLst/>
          </a:prstGeom>
          <a:noFill/>
        </p:spPr>
        <p:txBody>
          <a:bodyPr wrap="square" rtlCol="0">
            <a:spAutoFit/>
          </a:bodyPr>
          <a:lstStyle/>
          <a:p>
            <a:r>
              <a:rPr lang="de-DE" sz="3600" dirty="0" smtClean="0">
                <a:solidFill>
                  <a:schemeClr val="bg1"/>
                </a:solidFill>
                <a:latin typeface="Arial Rounded MT Bold" charset="0"/>
                <a:ea typeface="Arial Rounded MT Bold" charset="0"/>
                <a:cs typeface="Arial Rounded MT Bold" charset="0"/>
              </a:rPr>
              <a:t> Arbeit</a:t>
            </a:r>
          </a:p>
          <a:p>
            <a:endParaRPr lang="de-DE" sz="3600" dirty="0" smtClean="0">
              <a:solidFill>
                <a:schemeClr val="bg1"/>
              </a:solidFill>
              <a:latin typeface="Arial Rounded MT Bold" charset="0"/>
              <a:ea typeface="Arial Rounded MT Bold" charset="0"/>
              <a:cs typeface="Arial Rounded MT Bold" charset="0"/>
            </a:endParaRP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Vollzeit bis zu 40 Std./Woche</a:t>
            </a: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Urlaub wie ein*e Arbeitnehmer*in</a:t>
            </a: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Anleitung durch eine ausgebildete Fachkraft</a:t>
            </a:r>
            <a:endParaRPr lang="de-DE" sz="3200" dirty="0" smtClean="0">
              <a:solidFill>
                <a:schemeClr val="bg1"/>
              </a:solidFill>
              <a:latin typeface="Arial Rounded MT Bold" charset="0"/>
              <a:ea typeface="Arial Rounded MT Bold" charset="0"/>
              <a:cs typeface="Arial Rounded MT Bold" charset="0"/>
            </a:endParaRPr>
          </a:p>
          <a:p>
            <a:endParaRPr lang="de-DE" sz="4400" dirty="0">
              <a:solidFill>
                <a:schemeClr val="bg1"/>
              </a:solidFill>
              <a:latin typeface="Arial Rounded MT Bold" charset="0"/>
              <a:ea typeface="Arial Rounded MT Bold" charset="0"/>
              <a:cs typeface="Arial Rounded MT Bold" charset="0"/>
            </a:endParaRPr>
          </a:p>
          <a:p>
            <a:endParaRPr lang="de-DE" sz="2400" dirty="0">
              <a:solidFill>
                <a:schemeClr val="bg1"/>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26522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ichtungspfeil 13"/>
          <p:cNvSpPr/>
          <p:nvPr/>
        </p:nvSpPr>
        <p:spPr>
          <a:xfrm>
            <a:off x="-125523"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blipFill dpi="0" rotWithShape="1">
            <a:blip r:embed="rId3"/>
            <a:srcRect/>
            <a:stretch>
              <a:fillRect/>
            </a:stretch>
          </a:blip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Bild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160" y="5759866"/>
            <a:ext cx="3264272" cy="992338"/>
          </a:xfrm>
          <a:prstGeom prst="rect">
            <a:avLst/>
          </a:prstGeom>
          <a:effectLst>
            <a:outerShdw blurRad="50800" dist="76200" algn="l" rotWithShape="0">
              <a:prstClr val="black">
                <a:alpha val="15000"/>
              </a:prstClr>
            </a:outerShdw>
          </a:effectLst>
        </p:spPr>
      </p:pic>
      <p:pic>
        <p:nvPicPr>
          <p:cNvPr id="20" name="Bild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4116" y="204766"/>
            <a:ext cx="576316" cy="576316"/>
          </a:xfrm>
          <a:prstGeom prst="rect">
            <a:avLst/>
          </a:prstGeom>
          <a:effectLst>
            <a:outerShdw blurRad="50800" dist="76200" algn="l" rotWithShape="0">
              <a:prstClr val="black">
                <a:alpha val="15000"/>
              </a:prstClr>
            </a:outerShdw>
          </a:effectLst>
        </p:spPr>
      </p:pic>
      <p:pic>
        <p:nvPicPr>
          <p:cNvPr id="21" name="Bild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1649" y="781082"/>
            <a:ext cx="758783" cy="573355"/>
          </a:xfrm>
          <a:prstGeom prst="rect">
            <a:avLst/>
          </a:prstGeom>
          <a:effectLst>
            <a:outerShdw blurRad="50800" dist="76200" algn="l" rotWithShape="0">
              <a:prstClr val="black">
                <a:alpha val="15000"/>
              </a:prstClr>
            </a:outerShdw>
          </a:effectLst>
        </p:spPr>
      </p:pic>
      <p:sp>
        <p:nvSpPr>
          <p:cNvPr id="22" name="Textfeld 21"/>
          <p:cNvSpPr txBox="1"/>
          <p:nvPr/>
        </p:nvSpPr>
        <p:spPr>
          <a:xfrm>
            <a:off x="10014403" y="315024"/>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fwd_jw_sh</a:t>
            </a:r>
            <a:endParaRPr lang="de-DE" dirty="0">
              <a:latin typeface="Impact" charset="0"/>
              <a:ea typeface="Impact" charset="0"/>
              <a:cs typeface="Impact" charset="0"/>
            </a:endParaRPr>
          </a:p>
        </p:txBody>
      </p:sp>
      <p:sp>
        <p:nvSpPr>
          <p:cNvPr id="23" name="Textfeld 22"/>
          <p:cNvSpPr txBox="1"/>
          <p:nvPr/>
        </p:nvSpPr>
        <p:spPr>
          <a:xfrm>
            <a:off x="10014403" y="889859"/>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FWDinSH</a:t>
            </a:r>
            <a:endParaRPr lang="de-DE" dirty="0">
              <a:latin typeface="Impact" charset="0"/>
              <a:ea typeface="Impact" charset="0"/>
              <a:cs typeface="Impact" charset="0"/>
            </a:endParaRPr>
          </a:p>
        </p:txBody>
      </p:sp>
      <p:sp>
        <p:nvSpPr>
          <p:cNvPr id="13" name="Richtungspfeil 13"/>
          <p:cNvSpPr/>
          <p:nvPr/>
        </p:nvSpPr>
        <p:spPr>
          <a:xfrm>
            <a:off x="-2631012"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solidFill>
            <a:srgbClr val="00B0F0">
              <a:alpha val="85000"/>
            </a:srgbClr>
          </a:solid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ichtungspfeil 13"/>
          <p:cNvSpPr/>
          <p:nvPr/>
        </p:nvSpPr>
        <p:spPr>
          <a:xfrm>
            <a:off x="-2462638" y="102383"/>
            <a:ext cx="10410354" cy="6653234"/>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noFill/>
          <a:ln>
            <a:solidFill>
              <a:schemeClr val="bg1"/>
            </a:solidFill>
            <a:prstDash val="solid"/>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108885" y="1259191"/>
            <a:ext cx="7297386" cy="4678204"/>
          </a:xfrm>
          <a:prstGeom prst="rect">
            <a:avLst/>
          </a:prstGeom>
          <a:noFill/>
        </p:spPr>
        <p:txBody>
          <a:bodyPr wrap="square" rtlCol="0">
            <a:spAutoFit/>
          </a:bodyPr>
          <a:lstStyle/>
          <a:p>
            <a:r>
              <a:rPr lang="de-DE" sz="3600" smtClean="0">
                <a:solidFill>
                  <a:schemeClr val="bg1"/>
                </a:solidFill>
                <a:latin typeface="Arial Rounded MT Bold" charset="0"/>
                <a:ea typeface="Arial Rounded MT Bold" charset="0"/>
                <a:cs typeface="Arial Rounded MT Bold" charset="0"/>
              </a:rPr>
              <a:t> </a:t>
            </a:r>
            <a:r>
              <a:rPr lang="de-DE" sz="3600" dirty="0" smtClean="0">
                <a:solidFill>
                  <a:schemeClr val="bg1"/>
                </a:solidFill>
                <a:latin typeface="Arial Rounded MT Bold" charset="0"/>
                <a:ea typeface="Arial Rounded MT Bold" charset="0"/>
                <a:cs typeface="Arial Rounded MT Bold" charset="0"/>
              </a:rPr>
              <a:t>Bildung</a:t>
            </a:r>
          </a:p>
          <a:p>
            <a:endParaRPr lang="de-DE" sz="3600" dirty="0" smtClean="0">
              <a:solidFill>
                <a:schemeClr val="bg1"/>
              </a:solidFill>
              <a:latin typeface="Arial Rounded MT Bold" charset="0"/>
              <a:ea typeface="Arial Rounded MT Bold" charset="0"/>
              <a:cs typeface="Arial Rounded MT Bold" charset="0"/>
            </a:endParaRP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25 Seminartage</a:t>
            </a: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Austausch mit anderen Freiwilligen</a:t>
            </a: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Pädagogische Begleitung</a:t>
            </a:r>
            <a:endParaRPr lang="de-DE" sz="3200" dirty="0" smtClean="0">
              <a:solidFill>
                <a:schemeClr val="bg1"/>
              </a:solidFill>
              <a:latin typeface="Arial Rounded MT Bold" charset="0"/>
              <a:ea typeface="Arial Rounded MT Bold" charset="0"/>
              <a:cs typeface="Arial Rounded MT Bold" charset="0"/>
            </a:endParaRPr>
          </a:p>
          <a:p>
            <a:endParaRPr lang="de-DE" sz="4400" dirty="0">
              <a:solidFill>
                <a:schemeClr val="bg1"/>
              </a:solidFill>
              <a:latin typeface="Arial Rounded MT Bold" charset="0"/>
              <a:ea typeface="Arial Rounded MT Bold" charset="0"/>
              <a:cs typeface="Arial Rounded MT Bold" charset="0"/>
            </a:endParaRPr>
          </a:p>
          <a:p>
            <a:endParaRPr lang="de-DE" sz="2400" dirty="0">
              <a:solidFill>
                <a:schemeClr val="bg1"/>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7902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ichtungspfeil 13"/>
          <p:cNvSpPr/>
          <p:nvPr/>
        </p:nvSpPr>
        <p:spPr>
          <a:xfrm>
            <a:off x="-125523"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blipFill dpi="0" rotWithShape="1">
            <a:blip r:embed="rId3"/>
            <a:srcRect/>
            <a:stretch>
              <a:fillRect/>
            </a:stretch>
          </a:blip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Bild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160" y="5759866"/>
            <a:ext cx="3264272" cy="992338"/>
          </a:xfrm>
          <a:prstGeom prst="rect">
            <a:avLst/>
          </a:prstGeom>
          <a:effectLst>
            <a:outerShdw blurRad="50800" dist="76200" algn="l" rotWithShape="0">
              <a:prstClr val="black">
                <a:alpha val="15000"/>
              </a:prstClr>
            </a:outerShdw>
          </a:effectLst>
        </p:spPr>
      </p:pic>
      <p:pic>
        <p:nvPicPr>
          <p:cNvPr id="20" name="Bild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4116" y="204766"/>
            <a:ext cx="576316" cy="576316"/>
          </a:xfrm>
          <a:prstGeom prst="rect">
            <a:avLst/>
          </a:prstGeom>
          <a:effectLst>
            <a:outerShdw blurRad="50800" dist="76200" algn="l" rotWithShape="0">
              <a:prstClr val="black">
                <a:alpha val="15000"/>
              </a:prstClr>
            </a:outerShdw>
          </a:effectLst>
        </p:spPr>
      </p:pic>
      <p:pic>
        <p:nvPicPr>
          <p:cNvPr id="21" name="Bild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1649" y="781082"/>
            <a:ext cx="758783" cy="573355"/>
          </a:xfrm>
          <a:prstGeom prst="rect">
            <a:avLst/>
          </a:prstGeom>
          <a:effectLst>
            <a:outerShdw blurRad="50800" dist="76200" algn="l" rotWithShape="0">
              <a:prstClr val="black">
                <a:alpha val="15000"/>
              </a:prstClr>
            </a:outerShdw>
          </a:effectLst>
        </p:spPr>
      </p:pic>
      <p:sp>
        <p:nvSpPr>
          <p:cNvPr id="22" name="Textfeld 21"/>
          <p:cNvSpPr txBox="1"/>
          <p:nvPr/>
        </p:nvSpPr>
        <p:spPr>
          <a:xfrm>
            <a:off x="10014403" y="315024"/>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fwd_jw_sh</a:t>
            </a:r>
            <a:endParaRPr lang="de-DE" dirty="0">
              <a:latin typeface="Impact" charset="0"/>
              <a:ea typeface="Impact" charset="0"/>
              <a:cs typeface="Impact" charset="0"/>
            </a:endParaRPr>
          </a:p>
        </p:txBody>
      </p:sp>
      <p:sp>
        <p:nvSpPr>
          <p:cNvPr id="23" name="Textfeld 22"/>
          <p:cNvSpPr txBox="1"/>
          <p:nvPr/>
        </p:nvSpPr>
        <p:spPr>
          <a:xfrm>
            <a:off x="10014403" y="889859"/>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FWDinSH</a:t>
            </a:r>
            <a:endParaRPr lang="de-DE" dirty="0">
              <a:latin typeface="Impact" charset="0"/>
              <a:ea typeface="Impact" charset="0"/>
              <a:cs typeface="Impact" charset="0"/>
            </a:endParaRPr>
          </a:p>
        </p:txBody>
      </p:sp>
      <p:sp>
        <p:nvSpPr>
          <p:cNvPr id="13" name="Richtungspfeil 13"/>
          <p:cNvSpPr/>
          <p:nvPr/>
        </p:nvSpPr>
        <p:spPr>
          <a:xfrm>
            <a:off x="-2631012"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solidFill>
            <a:srgbClr val="FFC000">
              <a:alpha val="85000"/>
            </a:srgbClr>
          </a:solid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ichtungspfeil 13"/>
          <p:cNvSpPr/>
          <p:nvPr/>
        </p:nvSpPr>
        <p:spPr>
          <a:xfrm>
            <a:off x="-2462638" y="102383"/>
            <a:ext cx="10410354" cy="6653234"/>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noFill/>
          <a:ln>
            <a:solidFill>
              <a:schemeClr val="bg1"/>
            </a:solidFill>
            <a:prstDash val="solid"/>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108885" y="1259191"/>
            <a:ext cx="7297386" cy="5170646"/>
          </a:xfrm>
          <a:prstGeom prst="rect">
            <a:avLst/>
          </a:prstGeom>
          <a:noFill/>
        </p:spPr>
        <p:txBody>
          <a:bodyPr wrap="square" rtlCol="0">
            <a:spAutoFit/>
          </a:bodyPr>
          <a:lstStyle/>
          <a:p>
            <a:r>
              <a:rPr lang="de-DE" sz="3600" dirty="0" smtClean="0">
                <a:solidFill>
                  <a:schemeClr val="bg1"/>
                </a:solidFill>
                <a:latin typeface="Arial Rounded MT Bold" charset="0"/>
                <a:ea typeface="Arial Rounded MT Bold" charset="0"/>
                <a:cs typeface="Arial Rounded MT Bold" charset="0"/>
              </a:rPr>
              <a:t>Voraussetzungen: </a:t>
            </a:r>
          </a:p>
          <a:p>
            <a:endParaRPr lang="de-DE" sz="3600" dirty="0" smtClean="0">
              <a:solidFill>
                <a:schemeClr val="bg1"/>
              </a:solidFill>
              <a:latin typeface="Arial Rounded MT Bold" charset="0"/>
              <a:ea typeface="Arial Rounded MT Bold" charset="0"/>
              <a:cs typeface="Arial Rounded MT Bold" charset="0"/>
            </a:endParaRP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Alter bis 27 Jahre (BFD auch ü27 und in Teilzeit möglich</a:t>
            </a: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die Schulpflicht muss erfüllt sein</a:t>
            </a: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Bei Geflüchteten: Volljährig mit Bleibeperspektive </a:t>
            </a:r>
            <a:endParaRPr lang="de-DE" sz="3200" dirty="0" smtClean="0">
              <a:solidFill>
                <a:schemeClr val="bg1"/>
              </a:solidFill>
              <a:latin typeface="Arial Rounded MT Bold" charset="0"/>
              <a:ea typeface="Arial Rounded MT Bold" charset="0"/>
              <a:cs typeface="Arial Rounded MT Bold" charset="0"/>
            </a:endParaRPr>
          </a:p>
          <a:p>
            <a:endParaRPr lang="de-DE" sz="4400" dirty="0">
              <a:solidFill>
                <a:schemeClr val="bg1"/>
              </a:solidFill>
              <a:latin typeface="Arial Rounded MT Bold" charset="0"/>
              <a:ea typeface="Arial Rounded MT Bold" charset="0"/>
              <a:cs typeface="Arial Rounded MT Bold" charset="0"/>
            </a:endParaRPr>
          </a:p>
          <a:p>
            <a:endParaRPr lang="de-DE" sz="2400" dirty="0">
              <a:solidFill>
                <a:schemeClr val="bg1"/>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57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ichtungspfeil 13"/>
          <p:cNvSpPr/>
          <p:nvPr/>
        </p:nvSpPr>
        <p:spPr>
          <a:xfrm>
            <a:off x="-125523"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blipFill dpi="0" rotWithShape="1">
            <a:blip r:embed="rId3"/>
            <a:srcRect/>
            <a:stretch>
              <a:fillRect/>
            </a:stretch>
          </a:blip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Bild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160" y="5759866"/>
            <a:ext cx="3264272" cy="992338"/>
          </a:xfrm>
          <a:prstGeom prst="rect">
            <a:avLst/>
          </a:prstGeom>
          <a:effectLst>
            <a:outerShdw blurRad="50800" dist="76200" algn="l" rotWithShape="0">
              <a:prstClr val="black">
                <a:alpha val="15000"/>
              </a:prstClr>
            </a:outerShdw>
          </a:effectLst>
        </p:spPr>
      </p:pic>
      <p:pic>
        <p:nvPicPr>
          <p:cNvPr id="20" name="Bild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4116" y="204766"/>
            <a:ext cx="576316" cy="576316"/>
          </a:xfrm>
          <a:prstGeom prst="rect">
            <a:avLst/>
          </a:prstGeom>
          <a:effectLst>
            <a:outerShdw blurRad="50800" dist="76200" algn="l" rotWithShape="0">
              <a:prstClr val="black">
                <a:alpha val="15000"/>
              </a:prstClr>
            </a:outerShdw>
          </a:effectLst>
        </p:spPr>
      </p:pic>
      <p:pic>
        <p:nvPicPr>
          <p:cNvPr id="21" name="Bild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1649" y="781082"/>
            <a:ext cx="758783" cy="573355"/>
          </a:xfrm>
          <a:prstGeom prst="rect">
            <a:avLst/>
          </a:prstGeom>
          <a:effectLst>
            <a:outerShdw blurRad="50800" dist="76200" algn="l" rotWithShape="0">
              <a:prstClr val="black">
                <a:alpha val="15000"/>
              </a:prstClr>
            </a:outerShdw>
          </a:effectLst>
        </p:spPr>
      </p:pic>
      <p:sp>
        <p:nvSpPr>
          <p:cNvPr id="22" name="Textfeld 21"/>
          <p:cNvSpPr txBox="1"/>
          <p:nvPr/>
        </p:nvSpPr>
        <p:spPr>
          <a:xfrm>
            <a:off x="10014403" y="315024"/>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fwd_jw_sh</a:t>
            </a:r>
            <a:endParaRPr lang="de-DE" dirty="0">
              <a:latin typeface="Impact" charset="0"/>
              <a:ea typeface="Impact" charset="0"/>
              <a:cs typeface="Impact" charset="0"/>
            </a:endParaRPr>
          </a:p>
        </p:txBody>
      </p:sp>
      <p:sp>
        <p:nvSpPr>
          <p:cNvPr id="23" name="Textfeld 22"/>
          <p:cNvSpPr txBox="1"/>
          <p:nvPr/>
        </p:nvSpPr>
        <p:spPr>
          <a:xfrm>
            <a:off x="10014403" y="889859"/>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FWDinSH</a:t>
            </a:r>
            <a:endParaRPr lang="de-DE" dirty="0">
              <a:latin typeface="Impact" charset="0"/>
              <a:ea typeface="Impact" charset="0"/>
              <a:cs typeface="Impact" charset="0"/>
            </a:endParaRPr>
          </a:p>
        </p:txBody>
      </p:sp>
      <p:sp>
        <p:nvSpPr>
          <p:cNvPr id="13" name="Richtungspfeil 13"/>
          <p:cNvSpPr/>
          <p:nvPr/>
        </p:nvSpPr>
        <p:spPr>
          <a:xfrm>
            <a:off x="-2631012"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solidFill>
            <a:srgbClr val="FFC000">
              <a:alpha val="85000"/>
            </a:srgbClr>
          </a:solid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ichtungspfeil 13"/>
          <p:cNvSpPr/>
          <p:nvPr/>
        </p:nvSpPr>
        <p:spPr>
          <a:xfrm>
            <a:off x="-2462638" y="102383"/>
            <a:ext cx="10410354" cy="6653234"/>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noFill/>
          <a:ln>
            <a:solidFill>
              <a:schemeClr val="bg1"/>
            </a:solidFill>
            <a:prstDash val="solid"/>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108885" y="1259191"/>
            <a:ext cx="7297386" cy="6863417"/>
          </a:xfrm>
          <a:prstGeom prst="rect">
            <a:avLst/>
          </a:prstGeom>
          <a:noFill/>
        </p:spPr>
        <p:txBody>
          <a:bodyPr wrap="square" rtlCol="0">
            <a:spAutoFit/>
          </a:bodyPr>
          <a:lstStyle/>
          <a:p>
            <a:pPr>
              <a:spcAft>
                <a:spcPts val="1200"/>
              </a:spcAft>
            </a:pPr>
            <a:r>
              <a:rPr lang="de-DE" sz="3600" dirty="0" smtClean="0">
                <a:solidFill>
                  <a:schemeClr val="bg1"/>
                </a:solidFill>
                <a:latin typeface="Arial Rounded MT Bold" charset="0"/>
                <a:ea typeface="Arial Rounded MT Bold" charset="0"/>
                <a:cs typeface="Arial Rounded MT Bold" charset="0"/>
              </a:rPr>
              <a:t>Warum?</a:t>
            </a: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Neue Erfahrungen </a:t>
            </a: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Erweiterung deiner Kompetenzen </a:t>
            </a: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Viele Leute kennenlernen</a:t>
            </a: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Spaß</a:t>
            </a: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berufliche Orientierung </a:t>
            </a: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Kindergeld (bis 25 Jahre)</a:t>
            </a: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Sozialversicherung </a:t>
            </a:r>
            <a:endParaRPr lang="de-DE" sz="3200" dirty="0" smtClean="0">
              <a:solidFill>
                <a:schemeClr val="bg1"/>
              </a:solidFill>
              <a:latin typeface="Arial Rounded MT Bold" charset="0"/>
              <a:ea typeface="Arial Rounded MT Bold" charset="0"/>
              <a:cs typeface="Arial Rounded MT Bold" charset="0"/>
            </a:endParaRPr>
          </a:p>
          <a:p>
            <a:endParaRPr lang="de-DE" sz="4400" dirty="0">
              <a:solidFill>
                <a:schemeClr val="bg1"/>
              </a:solidFill>
              <a:latin typeface="Arial Rounded MT Bold" charset="0"/>
              <a:ea typeface="Arial Rounded MT Bold" charset="0"/>
              <a:cs typeface="Arial Rounded MT Bold" charset="0"/>
            </a:endParaRPr>
          </a:p>
          <a:p>
            <a:endParaRPr lang="de-DE" sz="2400" dirty="0">
              <a:solidFill>
                <a:schemeClr val="bg1"/>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7293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ichtungspfeil 13"/>
          <p:cNvSpPr/>
          <p:nvPr/>
        </p:nvSpPr>
        <p:spPr>
          <a:xfrm>
            <a:off x="-125523"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blipFill dpi="0" rotWithShape="1">
            <a:blip r:embed="rId3"/>
            <a:srcRect/>
            <a:stretch>
              <a:fillRect/>
            </a:stretch>
          </a:blip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Bild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160" y="5759866"/>
            <a:ext cx="3264272" cy="992338"/>
          </a:xfrm>
          <a:prstGeom prst="rect">
            <a:avLst/>
          </a:prstGeom>
          <a:effectLst>
            <a:outerShdw blurRad="50800" dist="76200" algn="l" rotWithShape="0">
              <a:prstClr val="black">
                <a:alpha val="15000"/>
              </a:prstClr>
            </a:outerShdw>
          </a:effectLst>
        </p:spPr>
      </p:pic>
      <p:pic>
        <p:nvPicPr>
          <p:cNvPr id="20" name="Bild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4116" y="204766"/>
            <a:ext cx="576316" cy="576316"/>
          </a:xfrm>
          <a:prstGeom prst="rect">
            <a:avLst/>
          </a:prstGeom>
          <a:effectLst>
            <a:outerShdw blurRad="50800" dist="76200" algn="l" rotWithShape="0">
              <a:prstClr val="black">
                <a:alpha val="15000"/>
              </a:prstClr>
            </a:outerShdw>
          </a:effectLst>
        </p:spPr>
      </p:pic>
      <p:pic>
        <p:nvPicPr>
          <p:cNvPr id="21" name="Bild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1649" y="781082"/>
            <a:ext cx="758783" cy="573355"/>
          </a:xfrm>
          <a:prstGeom prst="rect">
            <a:avLst/>
          </a:prstGeom>
          <a:effectLst>
            <a:outerShdw blurRad="50800" dist="76200" algn="l" rotWithShape="0">
              <a:prstClr val="black">
                <a:alpha val="15000"/>
              </a:prstClr>
            </a:outerShdw>
          </a:effectLst>
        </p:spPr>
      </p:pic>
      <p:sp>
        <p:nvSpPr>
          <p:cNvPr id="22" name="Textfeld 21"/>
          <p:cNvSpPr txBox="1"/>
          <p:nvPr/>
        </p:nvSpPr>
        <p:spPr>
          <a:xfrm>
            <a:off x="10014403" y="315024"/>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fwd_jw_sh</a:t>
            </a:r>
            <a:endParaRPr lang="de-DE" dirty="0">
              <a:latin typeface="Impact" charset="0"/>
              <a:ea typeface="Impact" charset="0"/>
              <a:cs typeface="Impact" charset="0"/>
            </a:endParaRPr>
          </a:p>
        </p:txBody>
      </p:sp>
      <p:sp>
        <p:nvSpPr>
          <p:cNvPr id="23" name="Textfeld 22"/>
          <p:cNvSpPr txBox="1"/>
          <p:nvPr/>
        </p:nvSpPr>
        <p:spPr>
          <a:xfrm>
            <a:off x="10014403" y="889859"/>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FWDinSH</a:t>
            </a:r>
            <a:endParaRPr lang="de-DE" dirty="0">
              <a:latin typeface="Impact" charset="0"/>
              <a:ea typeface="Impact" charset="0"/>
              <a:cs typeface="Impact" charset="0"/>
            </a:endParaRPr>
          </a:p>
        </p:txBody>
      </p:sp>
      <p:sp>
        <p:nvSpPr>
          <p:cNvPr id="13" name="Richtungspfeil 13"/>
          <p:cNvSpPr/>
          <p:nvPr/>
        </p:nvSpPr>
        <p:spPr>
          <a:xfrm>
            <a:off x="-2631012"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solidFill>
            <a:srgbClr val="FFC000">
              <a:alpha val="85000"/>
            </a:srgbClr>
          </a:solid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ichtungspfeil 13"/>
          <p:cNvSpPr/>
          <p:nvPr/>
        </p:nvSpPr>
        <p:spPr>
          <a:xfrm>
            <a:off x="-2462638" y="102383"/>
            <a:ext cx="10410354" cy="6653234"/>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noFill/>
          <a:ln>
            <a:solidFill>
              <a:schemeClr val="bg1"/>
            </a:solidFill>
            <a:prstDash val="solid"/>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108885" y="1259191"/>
            <a:ext cx="7297386" cy="4370427"/>
          </a:xfrm>
          <a:prstGeom prst="rect">
            <a:avLst/>
          </a:prstGeom>
          <a:noFill/>
        </p:spPr>
        <p:txBody>
          <a:bodyPr wrap="square" rtlCol="0">
            <a:spAutoFit/>
          </a:bodyPr>
          <a:lstStyle/>
          <a:p>
            <a:r>
              <a:rPr lang="de-DE" sz="3600" dirty="0" smtClean="0">
                <a:solidFill>
                  <a:schemeClr val="bg1"/>
                </a:solidFill>
                <a:latin typeface="Arial Rounded MT Bold" charset="0"/>
                <a:ea typeface="Arial Rounded MT Bold" charset="0"/>
                <a:cs typeface="Arial Rounded MT Bold" charset="0"/>
              </a:rPr>
              <a:t>Entlohnung: </a:t>
            </a:r>
          </a:p>
          <a:p>
            <a:endParaRPr lang="de-DE" sz="3600" dirty="0" smtClean="0">
              <a:solidFill>
                <a:schemeClr val="bg1"/>
              </a:solidFill>
              <a:latin typeface="Arial Rounded MT Bold" charset="0"/>
              <a:ea typeface="Arial Rounded MT Bold" charset="0"/>
              <a:cs typeface="Arial Rounded MT Bold" charset="0"/>
            </a:endParaRP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Taschengeld:                                </a:t>
            </a:r>
            <a:r>
              <a:rPr lang="de-DE" sz="3200" b="1" dirty="0" err="1" smtClean="0">
                <a:solidFill>
                  <a:schemeClr val="bg1"/>
                </a:solidFill>
                <a:latin typeface="Arial Rounded MT Bold" charset="0"/>
                <a:ea typeface="Arial Rounded MT Bold" charset="0"/>
                <a:cs typeface="Arial Rounded MT Bold" charset="0"/>
              </a:rPr>
              <a:t>zZt.</a:t>
            </a:r>
            <a:r>
              <a:rPr lang="de-DE" sz="3200" b="1" dirty="0" smtClean="0">
                <a:solidFill>
                  <a:schemeClr val="bg1"/>
                </a:solidFill>
                <a:latin typeface="Arial Rounded MT Bold" charset="0"/>
                <a:ea typeface="Arial Rounded MT Bold" charset="0"/>
                <a:cs typeface="Arial Rounded MT Bold" charset="0"/>
              </a:rPr>
              <a:t> </a:t>
            </a:r>
            <a:r>
              <a:rPr lang="de-DE" sz="2400" b="1" dirty="0" smtClean="0">
                <a:solidFill>
                  <a:schemeClr val="bg1"/>
                </a:solidFill>
                <a:latin typeface="Arial Rounded MT Bold" charset="0"/>
                <a:ea typeface="Arial Rounded MT Bold" charset="0"/>
                <a:cs typeface="Arial Rounded MT Bold" charset="0"/>
              </a:rPr>
              <a:t>195,- € bei uns</a:t>
            </a: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Unentgeltliche Verpflegung       </a:t>
            </a:r>
            <a:r>
              <a:rPr lang="de-DE" sz="2400" b="1" dirty="0" smtClean="0">
                <a:solidFill>
                  <a:schemeClr val="bg1"/>
                </a:solidFill>
                <a:latin typeface="Arial Rounded MT Bold" charset="0"/>
                <a:ea typeface="Arial Rounded MT Bold" charset="0"/>
                <a:cs typeface="Arial Rounded MT Bold" charset="0"/>
              </a:rPr>
              <a:t>Ggf. Ersatzleistung von bis zu 241,- €</a:t>
            </a:r>
          </a:p>
          <a:p>
            <a:pPr marL="571500" indent="-571500">
              <a:spcAft>
                <a:spcPts val="1200"/>
              </a:spcAft>
              <a:buFontTx/>
              <a:buChar char="-"/>
            </a:pPr>
            <a:r>
              <a:rPr lang="de-DE" sz="3200" b="1" dirty="0" smtClean="0">
                <a:solidFill>
                  <a:schemeClr val="bg1"/>
                </a:solidFill>
                <a:latin typeface="Arial Rounded MT Bold" charset="0"/>
                <a:ea typeface="Arial Rounded MT Bold" charset="0"/>
                <a:cs typeface="Arial Rounded MT Bold" charset="0"/>
              </a:rPr>
              <a:t>Sozialversicherungsbeiträge</a:t>
            </a:r>
            <a:endParaRPr lang="de-DE" sz="4400" dirty="0">
              <a:solidFill>
                <a:schemeClr val="bg1"/>
              </a:solidFill>
              <a:latin typeface="Arial Rounded MT Bold" charset="0"/>
              <a:ea typeface="Arial Rounded MT Bold" charset="0"/>
              <a:cs typeface="Arial Rounded MT Bold" charset="0"/>
            </a:endParaRPr>
          </a:p>
          <a:p>
            <a:endParaRPr lang="de-DE" sz="2400" dirty="0">
              <a:solidFill>
                <a:schemeClr val="bg1"/>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91424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ichtungspfeil 13"/>
          <p:cNvSpPr/>
          <p:nvPr/>
        </p:nvSpPr>
        <p:spPr>
          <a:xfrm>
            <a:off x="-125523"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blipFill dpi="0" rotWithShape="1">
            <a:blip r:embed="rId3"/>
            <a:srcRect/>
            <a:stretch>
              <a:fillRect/>
            </a:stretch>
          </a:blip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Bild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160" y="5759866"/>
            <a:ext cx="3264272" cy="992338"/>
          </a:xfrm>
          <a:prstGeom prst="rect">
            <a:avLst/>
          </a:prstGeom>
          <a:effectLst>
            <a:outerShdw blurRad="50800" dist="76200" algn="l" rotWithShape="0">
              <a:prstClr val="black">
                <a:alpha val="15000"/>
              </a:prstClr>
            </a:outerShdw>
          </a:effectLst>
        </p:spPr>
      </p:pic>
      <p:pic>
        <p:nvPicPr>
          <p:cNvPr id="20" name="Bild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4116" y="204766"/>
            <a:ext cx="576316" cy="576316"/>
          </a:xfrm>
          <a:prstGeom prst="rect">
            <a:avLst/>
          </a:prstGeom>
          <a:effectLst>
            <a:outerShdw blurRad="50800" dist="76200" algn="l" rotWithShape="0">
              <a:prstClr val="black">
                <a:alpha val="15000"/>
              </a:prstClr>
            </a:outerShdw>
          </a:effectLst>
        </p:spPr>
      </p:pic>
      <p:pic>
        <p:nvPicPr>
          <p:cNvPr id="21" name="Bild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91649" y="781082"/>
            <a:ext cx="758783" cy="573355"/>
          </a:xfrm>
          <a:prstGeom prst="rect">
            <a:avLst/>
          </a:prstGeom>
          <a:effectLst>
            <a:outerShdw blurRad="50800" dist="76200" algn="l" rotWithShape="0">
              <a:prstClr val="black">
                <a:alpha val="15000"/>
              </a:prstClr>
            </a:outerShdw>
          </a:effectLst>
        </p:spPr>
      </p:pic>
      <p:sp>
        <p:nvSpPr>
          <p:cNvPr id="22" name="Textfeld 21"/>
          <p:cNvSpPr txBox="1"/>
          <p:nvPr/>
        </p:nvSpPr>
        <p:spPr>
          <a:xfrm>
            <a:off x="10014403" y="315024"/>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fwd_jw_sh</a:t>
            </a:r>
            <a:endParaRPr lang="de-DE" dirty="0">
              <a:latin typeface="Impact" charset="0"/>
              <a:ea typeface="Impact" charset="0"/>
              <a:cs typeface="Impact" charset="0"/>
            </a:endParaRPr>
          </a:p>
        </p:txBody>
      </p:sp>
      <p:sp>
        <p:nvSpPr>
          <p:cNvPr id="23" name="Textfeld 22"/>
          <p:cNvSpPr txBox="1"/>
          <p:nvPr/>
        </p:nvSpPr>
        <p:spPr>
          <a:xfrm>
            <a:off x="10014403" y="889859"/>
            <a:ext cx="2224726" cy="369332"/>
          </a:xfrm>
          <a:prstGeom prst="rect">
            <a:avLst/>
          </a:prstGeom>
          <a:noFill/>
          <a:effectLst>
            <a:outerShdw blurRad="50800" dist="76200" algn="l" rotWithShape="0">
              <a:prstClr val="black">
                <a:alpha val="15000"/>
              </a:prstClr>
            </a:outerShdw>
          </a:effectLst>
        </p:spPr>
        <p:txBody>
          <a:bodyPr wrap="square" rtlCol="0">
            <a:spAutoFit/>
          </a:bodyPr>
          <a:lstStyle/>
          <a:p>
            <a:r>
              <a:rPr lang="de-DE" dirty="0" smtClean="0">
                <a:latin typeface="Impact" charset="0"/>
                <a:ea typeface="Impact" charset="0"/>
                <a:cs typeface="Impact" charset="0"/>
              </a:rPr>
              <a:t>@</a:t>
            </a:r>
            <a:r>
              <a:rPr lang="de-DE" dirty="0" err="1" smtClean="0">
                <a:latin typeface="Impact" charset="0"/>
                <a:ea typeface="Impact" charset="0"/>
                <a:cs typeface="Impact" charset="0"/>
              </a:rPr>
              <a:t>FWDinSH</a:t>
            </a:r>
            <a:endParaRPr lang="de-DE" dirty="0">
              <a:latin typeface="Impact" charset="0"/>
              <a:ea typeface="Impact" charset="0"/>
              <a:cs typeface="Impact" charset="0"/>
            </a:endParaRPr>
          </a:p>
        </p:txBody>
      </p:sp>
      <p:sp>
        <p:nvSpPr>
          <p:cNvPr id="13" name="Richtungspfeil 13"/>
          <p:cNvSpPr/>
          <p:nvPr/>
        </p:nvSpPr>
        <p:spPr>
          <a:xfrm>
            <a:off x="-2631012" y="0"/>
            <a:ext cx="10730753" cy="6858000"/>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solidFill>
            <a:srgbClr val="92D050">
              <a:alpha val="85000"/>
            </a:srgbClr>
          </a:solidFill>
          <a:ln>
            <a:noFill/>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ichtungspfeil 13"/>
          <p:cNvSpPr/>
          <p:nvPr/>
        </p:nvSpPr>
        <p:spPr>
          <a:xfrm>
            <a:off x="-2462638" y="102383"/>
            <a:ext cx="10410354" cy="6653234"/>
          </a:xfrm>
          <a:custGeom>
            <a:avLst/>
            <a:gdLst>
              <a:gd name="connsiteX0" fmla="*/ 0 w 10524565"/>
              <a:gd name="connsiteY0" fmla="*/ 0 h 6858000"/>
              <a:gd name="connsiteX1" fmla="*/ 7095565 w 10524565"/>
              <a:gd name="connsiteY1" fmla="*/ 0 h 6858000"/>
              <a:gd name="connsiteX2" fmla="*/ 10524565 w 10524565"/>
              <a:gd name="connsiteY2" fmla="*/ 3429000 h 6858000"/>
              <a:gd name="connsiteX3" fmla="*/ 7095565 w 10524565"/>
              <a:gd name="connsiteY3" fmla="*/ 6858000 h 6858000"/>
              <a:gd name="connsiteX4" fmla="*/ 0 w 10524565"/>
              <a:gd name="connsiteY4" fmla="*/ 6858000 h 6858000"/>
              <a:gd name="connsiteX5" fmla="*/ 0 w 10524565"/>
              <a:gd name="connsiteY5" fmla="*/ 0 h 6858000"/>
              <a:gd name="connsiteX0" fmla="*/ 0 w 9520517"/>
              <a:gd name="connsiteY0" fmla="*/ 0 h 6858000"/>
              <a:gd name="connsiteX1" fmla="*/ 7095565 w 9520517"/>
              <a:gd name="connsiteY1" fmla="*/ 0 h 6858000"/>
              <a:gd name="connsiteX2" fmla="*/ 9520517 w 9520517"/>
              <a:gd name="connsiteY2" fmla="*/ 3393141 h 6858000"/>
              <a:gd name="connsiteX3" fmla="*/ 7095565 w 9520517"/>
              <a:gd name="connsiteY3" fmla="*/ 6858000 h 6858000"/>
              <a:gd name="connsiteX4" fmla="*/ 0 w 9520517"/>
              <a:gd name="connsiteY4" fmla="*/ 6858000 h 6858000"/>
              <a:gd name="connsiteX5" fmla="*/ 0 w 9520517"/>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830126 w 10350643"/>
              <a:gd name="connsiteY4" fmla="*/ 6858000 h 6858000"/>
              <a:gd name="connsiteX5" fmla="*/ 0 w 10350643"/>
              <a:gd name="connsiteY5" fmla="*/ 0 h 6858000"/>
              <a:gd name="connsiteX0" fmla="*/ 0 w 10350643"/>
              <a:gd name="connsiteY0" fmla="*/ 0 h 6858000"/>
              <a:gd name="connsiteX1" fmla="*/ 7925691 w 10350643"/>
              <a:gd name="connsiteY1" fmla="*/ 0 h 6858000"/>
              <a:gd name="connsiteX2" fmla="*/ 10350643 w 10350643"/>
              <a:gd name="connsiteY2" fmla="*/ 3393141 h 6858000"/>
              <a:gd name="connsiteX3" fmla="*/ 7925691 w 10350643"/>
              <a:gd name="connsiteY3" fmla="*/ 6858000 h 6858000"/>
              <a:gd name="connsiteX4" fmla="*/ 34588 w 10350643"/>
              <a:gd name="connsiteY4" fmla="*/ 6858000 h 6858000"/>
              <a:gd name="connsiteX5" fmla="*/ 0 w 1035064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0643" h="6858000">
                <a:moveTo>
                  <a:pt x="0" y="0"/>
                </a:moveTo>
                <a:lnTo>
                  <a:pt x="7925691" y="0"/>
                </a:lnTo>
                <a:lnTo>
                  <a:pt x="10350643" y="3393141"/>
                </a:lnTo>
                <a:lnTo>
                  <a:pt x="7925691" y="6858000"/>
                </a:lnTo>
                <a:lnTo>
                  <a:pt x="34588" y="6858000"/>
                </a:lnTo>
                <a:lnTo>
                  <a:pt x="0" y="0"/>
                </a:lnTo>
                <a:close/>
              </a:path>
            </a:pathLst>
          </a:custGeom>
          <a:noFill/>
          <a:ln>
            <a:solidFill>
              <a:schemeClr val="bg1"/>
            </a:solidFill>
            <a:prstDash val="solid"/>
          </a:ln>
          <a:effectLst>
            <a:outerShdw blurRad="50800" dist="76200" algn="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108885" y="1259191"/>
            <a:ext cx="7297386" cy="3139321"/>
          </a:xfrm>
          <a:prstGeom prst="rect">
            <a:avLst/>
          </a:prstGeom>
          <a:noFill/>
        </p:spPr>
        <p:txBody>
          <a:bodyPr wrap="square" rtlCol="0">
            <a:spAutoFit/>
          </a:bodyPr>
          <a:lstStyle/>
          <a:p>
            <a:r>
              <a:rPr lang="de-DE" sz="3600" dirty="0" smtClean="0">
                <a:solidFill>
                  <a:schemeClr val="bg1"/>
                </a:solidFill>
                <a:latin typeface="Arial Rounded MT Bold" charset="0"/>
                <a:ea typeface="Arial Rounded MT Bold" charset="0"/>
                <a:cs typeface="Arial Rounded MT Bold" charset="0"/>
              </a:rPr>
              <a:t>Stellensuche:</a:t>
            </a:r>
          </a:p>
          <a:p>
            <a:pPr marL="571500" indent="-571500">
              <a:spcAft>
                <a:spcPts val="1200"/>
              </a:spcAft>
              <a:buFontTx/>
              <a:buChar char="-"/>
            </a:pPr>
            <a:endParaRPr lang="de-DE" sz="3600" dirty="0">
              <a:solidFill>
                <a:schemeClr val="bg1"/>
              </a:solidFill>
              <a:latin typeface="Arial Rounded MT Bold" charset="0"/>
              <a:ea typeface="Arial Rounded MT Bold" charset="0"/>
              <a:cs typeface="Arial Rounded MT Bold" charset="0"/>
            </a:endParaRPr>
          </a:p>
          <a:p>
            <a:pPr>
              <a:spcAft>
                <a:spcPts val="1200"/>
              </a:spcAft>
            </a:pPr>
            <a:r>
              <a:rPr lang="de-DE" sz="3200" dirty="0" smtClean="0">
                <a:solidFill>
                  <a:schemeClr val="bg1"/>
                </a:solidFill>
                <a:latin typeface="Arial Rounded MT Bold" charset="0"/>
                <a:ea typeface="Arial Rounded MT Bold" charset="0"/>
                <a:cs typeface="Arial Rounded MT Bold" charset="0"/>
              </a:rPr>
              <a:t>Zwei Möglichkeiten </a:t>
            </a:r>
          </a:p>
          <a:p>
            <a:pPr marL="457200" indent="-457200">
              <a:spcAft>
                <a:spcPts val="1200"/>
              </a:spcAft>
              <a:buAutoNum type="arabicPeriod"/>
            </a:pPr>
            <a:r>
              <a:rPr lang="de-DE" sz="3200" dirty="0" smtClean="0">
                <a:solidFill>
                  <a:schemeClr val="bg1"/>
                </a:solidFill>
                <a:latin typeface="Arial Rounded MT Bold" charset="0"/>
                <a:ea typeface="Arial Rounded MT Bold" charset="0"/>
                <a:cs typeface="Arial Rounded MT Bold" charset="0"/>
              </a:rPr>
              <a:t>Direkt vor Ort nachfragen</a:t>
            </a:r>
          </a:p>
          <a:p>
            <a:pPr marL="457200" indent="-457200">
              <a:spcAft>
                <a:spcPts val="1200"/>
              </a:spcAft>
              <a:buAutoNum type="arabicPeriod"/>
            </a:pPr>
            <a:r>
              <a:rPr lang="de-DE" sz="3200" dirty="0" smtClean="0">
                <a:solidFill>
                  <a:schemeClr val="bg1"/>
                </a:solidFill>
                <a:latin typeface="Arial Rounded MT Bold" charset="0"/>
                <a:ea typeface="Arial Rounded MT Bold" charset="0"/>
                <a:cs typeface="Arial Rounded MT Bold" charset="0"/>
              </a:rPr>
              <a:t>Einen Träger kontaktieren </a:t>
            </a:r>
            <a:endParaRPr lang="de-DE" sz="3200" dirty="0">
              <a:solidFill>
                <a:schemeClr val="bg1"/>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58248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903</Words>
  <Application>Microsoft Office PowerPoint</Application>
  <PresentationFormat>Breitbild</PresentationFormat>
  <Paragraphs>188</Paragraphs>
  <Slides>14</Slides>
  <Notes>14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Arial Rounded MT Bold</vt:lpstr>
      <vt:lpstr>Calibri</vt:lpstr>
      <vt:lpstr>Calibri Light</vt:lpstr>
      <vt:lpstr>Impact</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Jören Gloe</dc:creator>
  <cp:lastModifiedBy>Landesjugendwerk</cp:lastModifiedBy>
  <cp:revision>53</cp:revision>
  <dcterms:created xsi:type="dcterms:W3CDTF">2017-09-15T08:13:37Z</dcterms:created>
  <dcterms:modified xsi:type="dcterms:W3CDTF">2018-05-29T11:50:33Z</dcterms:modified>
</cp:coreProperties>
</file>